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3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4.xml" ContentType="application/vnd.openxmlformats-officedocument.theme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  <p:sldMasterId id="2147483668" r:id="rId3"/>
    <p:sldMasterId id="2147483673" r:id="rId4"/>
    <p:sldMasterId id="2147483695" r:id="rId5"/>
  </p:sldMasterIdLst>
  <p:notesMasterIdLst>
    <p:notesMasterId r:id="rId22"/>
  </p:notesMasterIdLst>
  <p:sldIdLst>
    <p:sldId id="257" r:id="rId6"/>
    <p:sldId id="260" r:id="rId7"/>
    <p:sldId id="258" r:id="rId8"/>
    <p:sldId id="261" r:id="rId9"/>
    <p:sldId id="263" r:id="rId10"/>
    <p:sldId id="264" r:id="rId11"/>
    <p:sldId id="265" r:id="rId12"/>
    <p:sldId id="266" r:id="rId13"/>
    <p:sldId id="284" r:id="rId14"/>
    <p:sldId id="285" r:id="rId15"/>
    <p:sldId id="286" r:id="rId16"/>
    <p:sldId id="288" r:id="rId17"/>
    <p:sldId id="281" r:id="rId18"/>
    <p:sldId id="282" r:id="rId19"/>
    <p:sldId id="283" r:id="rId20"/>
    <p:sldId id="271" r:id="rId2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E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7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presProps" Target="pres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notesMaster" Target="notesMasters/notesMaster1.xml"/><Relationship Id="rId27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FE7F13-F5E3-426B-8AAE-3EA0D61249C1}" type="datetimeFigureOut">
              <a:rPr lang="zh-CN" altLang="en-US" smtClean="0"/>
              <a:t>2018/2/13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440F96-BBA6-45DF-8B16-738D3AA9B8A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6305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6D3B629-ABE3-4545-9E80-4ED2B88B106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585943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440F96-BBA6-45DF-8B16-738D3AA9B8A8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90930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440F96-BBA6-45DF-8B16-738D3AA9B8A8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58738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440F96-BBA6-45DF-8B16-738D3AA9B8A8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45677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440F96-BBA6-45DF-8B16-738D3AA9B8A8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9959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440F96-BBA6-45DF-8B16-738D3AA9B8A8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82207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440F96-BBA6-45DF-8B16-738D3AA9B8A8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28103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17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31467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17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3177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2/13/2018 2:53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17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3177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797135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440F96-BBA6-45DF-8B16-738D3AA9B8A8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86857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011745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3183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Matchbox: Bayesian method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6363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6CD5F8F-46C9-46A5-9E1B-00B0A72B40B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844598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4BF921A-C251-4A85-B7CB-D697C088789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743801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4BF921A-C251-4A85-B7CB-D697C088789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321450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440F96-BBA6-45DF-8B16-738D3AA9B8A8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66427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94798D-5903-400A-B1E2-BBA60DC99E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065DCD6-6878-4DA0-908D-3D7AA5BBD1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FE8C7D5-1CBC-403F-9C51-F1777B4A79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9FF3C-C2B3-4E3E-BEC9-CD23E98F1BB1}" type="datetimeFigureOut">
              <a:rPr lang="zh-CN" altLang="en-US" smtClean="0"/>
              <a:t>2018/2/13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C22770D-AAAD-41C4-AD25-EAC8E96B10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CF0ED0A-B1CB-456E-9046-F38954C0C5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16B24-2BE5-4567-8F9D-B890819B0F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86244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F9CC26-BAE5-4C6A-B591-338BDDD25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A0FD4B7-4339-4659-B8CF-BE6811B16B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F3DFD2A-3F97-4B42-9D59-7619DD423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9FF3C-C2B3-4E3E-BEC9-CD23E98F1BB1}" type="datetimeFigureOut">
              <a:rPr lang="zh-CN" altLang="en-US" smtClean="0"/>
              <a:t>2018/2/13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CE48559-9DC3-4625-866C-8B4E740907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9283CC7-A0E0-4765-905E-838186889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16B24-2BE5-4567-8F9D-B890819B0F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71873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1D8A5F6C-4FD3-4355-BF9B-C49E4901EFC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465EBA3-EDEE-4427-83B8-5A6B9961C4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3992CEC-8FA1-4B95-A533-478A0B66B6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9FF3C-C2B3-4E3E-BEC9-CD23E98F1BB1}" type="datetimeFigureOut">
              <a:rPr lang="zh-CN" altLang="en-US" smtClean="0"/>
              <a:t>2018/2/13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1E39FCB-D601-4692-AAFB-70B51B434D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3A0BEC8-632A-48A7-A1DF-4537BAFD6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16B24-2BE5-4567-8F9D-B890819B0F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52552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2270" y="0"/>
            <a:ext cx="12204269" cy="68580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 bwMode="auto">
          <a:xfrm>
            <a:off x="-12271" y="0"/>
            <a:ext cx="12204269" cy="6858000"/>
          </a:xfrm>
          <a:prstGeom prst="rect">
            <a:avLst/>
          </a:prstGeom>
          <a:solidFill>
            <a:srgbClr val="000000">
              <a:alpha val="7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 dirty="0" err="1">
              <a:ln>
                <a:solidFill>
                  <a:sysClr val="windowText" lastClr="000000"/>
                </a:solidFill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3183338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8903" y="2514600"/>
            <a:ext cx="12192000" cy="25146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0072" y="1647906"/>
            <a:ext cx="99695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000000">
                    <a:lumMod val="65000"/>
                    <a:lumOff val="35000"/>
                  </a:srgbClr>
                </a:solidFill>
                <a:latin typeface="Segoe UI Light" pitchFamily="34" charset="0"/>
                <a:ea typeface="Segoe UI" pitchFamily="34" charset="0"/>
                <a:cs typeface="Segoe UI Light" panose="020B0502040204020203" pitchFamily="34" charset="0"/>
              </a:rPr>
              <a:t>Microsoft</a:t>
            </a:r>
            <a:r>
              <a:rPr lang="en-US" baseline="100000" dirty="0">
                <a:solidFill>
                  <a:srgbClr val="000000">
                    <a:lumMod val="65000"/>
                    <a:lumOff val="35000"/>
                  </a:srgbClr>
                </a:solidFill>
                <a:latin typeface="Segoe UI Light" pitchFamily="34" charset="0"/>
                <a:ea typeface="Segoe UI" pitchFamily="34" charset="0"/>
                <a:cs typeface="Segoe UI Light" panose="020B0502040204020203" pitchFamily="34" charset="0"/>
              </a:rPr>
              <a:t>®</a:t>
            </a:r>
            <a:r>
              <a:rPr lang="en-US" sz="4400" dirty="0">
                <a:solidFill>
                  <a:srgbClr val="000000">
                    <a:lumMod val="65000"/>
                    <a:lumOff val="35000"/>
                  </a:srgbClr>
                </a:solidFill>
                <a:latin typeface="Segoe UI Light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r>
              <a:rPr lang="en-US" sz="4800" dirty="0">
                <a:solidFill>
                  <a:srgbClr val="000000">
                    <a:lumMod val="65000"/>
                    <a:lumOff val="35000"/>
                  </a:srgbClr>
                </a:solidFill>
                <a:latin typeface="Segoe UI Light" pitchFamily="34" charset="0"/>
                <a:ea typeface="Segoe UI" pitchFamily="34" charset="0"/>
                <a:cs typeface="Segoe UI Light" panose="020B0502040204020203" pitchFamily="34" charset="0"/>
              </a:rPr>
              <a:t>Virtual Academy</a:t>
            </a:r>
          </a:p>
        </p:txBody>
      </p:sp>
      <p:pic>
        <p:nvPicPr>
          <p:cNvPr id="10" name="Picture 9"/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514600"/>
            <a:ext cx="4084320" cy="2514600"/>
          </a:xfrm>
          <a:prstGeom prst="rect">
            <a:avLst/>
          </a:prstGeom>
        </p:spPr>
      </p:pic>
      <p:sp>
        <p:nvSpPr>
          <p:cNvPr id="726019" name="Rectangle 3"/>
          <p:cNvSpPr>
            <a:spLocks noGrp="1" noChangeArrowheads="1"/>
          </p:cNvSpPr>
          <p:nvPr>
            <p:ph type="ctrTitle" sz="quarter" hasCustomPrompt="1"/>
          </p:nvPr>
        </p:nvSpPr>
        <p:spPr>
          <a:xfrm>
            <a:off x="4142377" y="2774736"/>
            <a:ext cx="7643223" cy="1129607"/>
          </a:xfrm>
          <a:ln algn="ctr"/>
        </p:spPr>
        <p:txBody>
          <a:bodyPr wrap="square" tIns="0" rIns="0" bIns="0">
            <a:spAutoFit/>
          </a:bodyPr>
          <a:lstStyle>
            <a:lvl1pPr algn="l">
              <a:spcBef>
                <a:spcPct val="60000"/>
              </a:spcBef>
              <a:buClr>
                <a:schemeClr val="hlink"/>
              </a:buClr>
              <a:buSzPct val="90000"/>
              <a:buFontTx/>
              <a:buNone/>
              <a:defRPr sz="8400" baseline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dirty="0"/>
              <a:t>Course #</a:t>
            </a:r>
          </a:p>
        </p:txBody>
      </p:sp>
      <p:sp>
        <p:nvSpPr>
          <p:cNvPr id="726020" name="Rectangle 4"/>
          <p:cNvSpPr>
            <a:spLocks noGrp="1" noChangeArrowheads="1"/>
          </p:cNvSpPr>
          <p:nvPr>
            <p:ph type="subTitle" sz="quarter" idx="1" hasCustomPrompt="1"/>
          </p:nvPr>
        </p:nvSpPr>
        <p:spPr>
          <a:xfrm>
            <a:off x="4161729" y="3925328"/>
            <a:ext cx="7701280" cy="1103872"/>
          </a:xfrm>
        </p:spPr>
        <p:txBody>
          <a:bodyPr lIns="91440" tIns="45720" rIns="91440" bIns="45720"/>
          <a:lstStyle>
            <a:lvl1pPr marL="0" indent="0" algn="l">
              <a:lnSpc>
                <a:spcPct val="95000"/>
              </a:lnSpc>
              <a:spcBef>
                <a:spcPct val="60000"/>
              </a:spcBef>
              <a:buFontTx/>
              <a:buNone/>
              <a:defRPr sz="2800">
                <a:solidFill>
                  <a:schemeClr val="bg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dirty="0"/>
              <a:t>Click to edit Course title</a:t>
            </a:r>
          </a:p>
        </p:txBody>
      </p:sp>
    </p:spTree>
    <p:extLst>
      <p:ext uri="{BB962C8B-B14F-4D97-AF65-F5344CB8AC3E}">
        <p14:creationId xmlns:p14="http://schemas.microsoft.com/office/powerpoint/2010/main" val="43791444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793929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6195811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775" y="2870519"/>
            <a:ext cx="10365317" cy="740664"/>
          </a:xfrm>
          <a:noFill/>
        </p:spPr>
        <p:txBody>
          <a:bodyPr/>
          <a:lstStyle>
            <a:lvl1pPr algn="ctr"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2167610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ontent">
    <p:bg>
      <p:bgPr>
        <a:solidFill>
          <a:srgbClr val="0072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17961" cy="1587999"/>
          </a:xfrm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  <a:latin typeface="+mj-lt"/>
              </a:defRPr>
            </a:lvl1pPr>
            <a:lvl2pPr>
              <a:defRPr>
                <a:solidFill>
                  <a:schemeClr val="bg1">
                    <a:lumMod val="95000"/>
                  </a:schemeClr>
                </a:solidFill>
                <a:latin typeface="+mj-lt"/>
              </a:defRPr>
            </a:lvl2pPr>
            <a:lvl3pPr>
              <a:defRPr>
                <a:solidFill>
                  <a:schemeClr val="bg1">
                    <a:lumMod val="95000"/>
                  </a:schemeClr>
                </a:solidFill>
                <a:latin typeface="+mj-lt"/>
              </a:defRPr>
            </a:lvl3pPr>
            <a:lvl4pPr>
              <a:defRPr>
                <a:solidFill>
                  <a:schemeClr val="bg1">
                    <a:lumMod val="95000"/>
                  </a:schemeClr>
                </a:solidFill>
                <a:latin typeface="+mj-lt"/>
              </a:defRPr>
            </a:lvl4pPr>
            <a:lvl5pPr>
              <a:defRPr>
                <a:solidFill>
                  <a:schemeClr val="bg1">
                    <a:lumMod val="95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3468545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ontent 1st level color text">
    <p:bg>
      <p:bgPr>
        <a:solidFill>
          <a:srgbClr val="0072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587999"/>
          </a:xfrm>
        </p:spPr>
        <p:txBody>
          <a:bodyPr>
            <a:spAutoFit/>
          </a:bodyPr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7833850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Non-bulleted text White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0" y="1189178"/>
            <a:ext cx="11653523" cy="1890133"/>
          </a:xfrm>
        </p:spPr>
        <p:txBody>
          <a:bodyPr/>
          <a:lstStyle>
            <a:lvl1pPr marL="0" indent="0">
              <a:buNone/>
              <a:defRPr sz="3600">
                <a:solidFill>
                  <a:schemeClr val="bg1"/>
                </a:solidFill>
              </a:defRPr>
            </a:lvl1pPr>
            <a:lvl2pPr marL="0" indent="0">
              <a:buFontTx/>
              <a:buNone/>
              <a:defRPr sz="1800">
                <a:solidFill>
                  <a:schemeClr val="bg1"/>
                </a:solidFill>
              </a:defRPr>
            </a:lvl2pPr>
            <a:lvl3pPr marL="224054" indent="0">
              <a:buNone/>
              <a:defRPr sz="1800">
                <a:solidFill>
                  <a:schemeClr val="bg1"/>
                </a:solidFill>
              </a:defRPr>
            </a:lvl3pPr>
            <a:lvl4pPr marL="448107" indent="0">
              <a:buNone/>
              <a:defRPr sz="1600">
                <a:solidFill>
                  <a:schemeClr val="bg1"/>
                </a:solidFill>
              </a:defRPr>
            </a:lvl4pPr>
            <a:lvl5pPr marL="672161" indent="0"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47060774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E3B9FB5-A8ED-4720-8D1F-E9761EF72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52D57BE-2875-4786-A66C-97E7B3C62B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E41EC0E-F16D-4E67-B80E-2333711A8F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9FF3C-C2B3-4E3E-BEC9-CD23E98F1BB1}" type="datetimeFigureOut">
              <a:rPr lang="zh-CN" altLang="en-US" smtClean="0"/>
              <a:t>2018/2/13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8D0A9CF-1323-4241-AF8F-AE2C592523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53D1DCE-D37C-4B32-B1F5-2F139AAE43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16B24-2BE5-4567-8F9D-B890819B0F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297995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 white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67197833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5" tIns="45715" rIns="45715" bIns="4571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1813947"/>
          </a:xfrm>
        </p:spPr>
        <p:txBody>
          <a:bodyPr/>
          <a:lstStyle>
            <a:lvl1pPr marL="0" indent="0">
              <a:buNone/>
              <a:defRPr sz="3234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661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2979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36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094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7994781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Title Only white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6" name="Rectangle 35"/>
          <p:cNvSpPr/>
          <p:nvPr userDrawn="1"/>
        </p:nvSpPr>
        <p:spPr bwMode="auto">
          <a:xfrm>
            <a:off x="0" y="6325187"/>
            <a:ext cx="12192000" cy="532814"/>
          </a:xfrm>
          <a:prstGeom prst="rect">
            <a:avLst/>
          </a:prstGeom>
          <a:solidFill>
            <a:srgbClr val="409AE1"/>
          </a:solidFill>
          <a:ln w="28575">
            <a:noFill/>
          </a:ln>
        </p:spPr>
        <p:txBody>
          <a:bodyPr vert="horz" wrap="square" lIns="91414" tIns="45706" rIns="91414" bIns="45706" numCol="1" anchor="t" anchorCtr="0" compatLnSpc="1">
            <a:prstTxWarp prst="textNoShape">
              <a:avLst/>
            </a:prstTxWarp>
          </a:bodyPr>
          <a:lstStyle/>
          <a:p>
            <a:pPr marR="0" lvl="0" indent="0" defTabSz="932384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050" b="0" i="0" u="none" strike="noStrike" kern="0" cap="none" spc="0" normalizeH="0" baseline="0" dirty="0">
              <a:ln>
                <a:noFill/>
              </a:ln>
              <a:solidFill>
                <a:srgbClr val="333333"/>
              </a:solidFill>
              <a:effectLst/>
              <a:uLnTx/>
              <a:uFillTx/>
            </a:endParaRPr>
          </a:p>
        </p:txBody>
      </p:sp>
      <p:sp>
        <p:nvSpPr>
          <p:cNvPr id="6" name="Freeform 539"/>
          <p:cNvSpPr>
            <a:spLocks noChangeAspect="1"/>
          </p:cNvSpPr>
          <p:nvPr userDrawn="1"/>
        </p:nvSpPr>
        <p:spPr bwMode="auto">
          <a:xfrm>
            <a:off x="9303796" y="5959092"/>
            <a:ext cx="1968055" cy="1082010"/>
          </a:xfrm>
          <a:custGeom>
            <a:avLst/>
            <a:gdLst>
              <a:gd name="T0" fmla="*/ 312 w 400"/>
              <a:gd name="T1" fmla="*/ 220 h 220"/>
              <a:gd name="T2" fmla="*/ 45 w 400"/>
              <a:gd name="T3" fmla="*/ 220 h 220"/>
              <a:gd name="T4" fmla="*/ 0 w 400"/>
              <a:gd name="T5" fmla="*/ 175 h 220"/>
              <a:gd name="T6" fmla="*/ 34 w 400"/>
              <a:gd name="T7" fmla="*/ 131 h 220"/>
              <a:gd name="T8" fmla="*/ 87 w 400"/>
              <a:gd name="T9" fmla="*/ 91 h 220"/>
              <a:gd name="T10" fmla="*/ 183 w 400"/>
              <a:gd name="T11" fmla="*/ 0 h 220"/>
              <a:gd name="T12" fmla="*/ 270 w 400"/>
              <a:gd name="T13" fmla="*/ 55 h 220"/>
              <a:gd name="T14" fmla="*/ 312 w 400"/>
              <a:gd name="T15" fmla="*/ 44 h 220"/>
              <a:gd name="T16" fmla="*/ 400 w 400"/>
              <a:gd name="T17" fmla="*/ 132 h 220"/>
              <a:gd name="T18" fmla="*/ 312 w 400"/>
              <a:gd name="T19" fmla="*/ 220 h 2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00" h="220">
                <a:moveTo>
                  <a:pt x="312" y="220"/>
                </a:moveTo>
                <a:cubicBezTo>
                  <a:pt x="45" y="220"/>
                  <a:pt x="45" y="220"/>
                  <a:pt x="45" y="220"/>
                </a:cubicBezTo>
                <a:cubicBezTo>
                  <a:pt x="20" y="220"/>
                  <a:pt x="0" y="200"/>
                  <a:pt x="0" y="175"/>
                </a:cubicBezTo>
                <a:cubicBezTo>
                  <a:pt x="0" y="154"/>
                  <a:pt x="15" y="136"/>
                  <a:pt x="34" y="131"/>
                </a:cubicBezTo>
                <a:cubicBezTo>
                  <a:pt x="43" y="110"/>
                  <a:pt x="63" y="94"/>
                  <a:pt x="87" y="91"/>
                </a:cubicBezTo>
                <a:cubicBezTo>
                  <a:pt x="89" y="40"/>
                  <a:pt x="131" y="0"/>
                  <a:pt x="183" y="0"/>
                </a:cubicBezTo>
                <a:cubicBezTo>
                  <a:pt x="220" y="0"/>
                  <a:pt x="254" y="22"/>
                  <a:pt x="270" y="55"/>
                </a:cubicBezTo>
                <a:cubicBezTo>
                  <a:pt x="282" y="48"/>
                  <a:pt x="297" y="44"/>
                  <a:pt x="312" y="44"/>
                </a:cubicBezTo>
                <a:cubicBezTo>
                  <a:pt x="360" y="44"/>
                  <a:pt x="400" y="84"/>
                  <a:pt x="400" y="132"/>
                </a:cubicBezTo>
                <a:cubicBezTo>
                  <a:pt x="400" y="181"/>
                  <a:pt x="360" y="220"/>
                  <a:pt x="312" y="220"/>
                </a:cubicBezTo>
                <a:close/>
              </a:path>
            </a:pathLst>
          </a:custGeom>
          <a:solidFill>
            <a:srgbClr val="409AE1"/>
          </a:solidFill>
          <a:ln w="28575">
            <a:noFill/>
          </a:ln>
          <a:extLst/>
        </p:spPr>
        <p:txBody>
          <a:bodyPr vert="horz" wrap="square" lIns="91414" tIns="45706" rIns="91414" bIns="45706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3238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0" b="0" i="0" u="none" strike="noStrike" kern="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</a:endParaRPr>
          </a:p>
        </p:txBody>
      </p:sp>
      <p:grpSp>
        <p:nvGrpSpPr>
          <p:cNvPr id="9" name="Group 8"/>
          <p:cNvGrpSpPr/>
          <p:nvPr userDrawn="1"/>
        </p:nvGrpSpPr>
        <p:grpSpPr>
          <a:xfrm>
            <a:off x="9338575" y="6216162"/>
            <a:ext cx="1824626" cy="773723"/>
            <a:chOff x="4494770" y="2621197"/>
            <a:chExt cx="3127126" cy="1326043"/>
          </a:xfrm>
        </p:grpSpPr>
        <p:sp>
          <p:nvSpPr>
            <p:cNvPr id="10" name="Freeform 12"/>
            <p:cNvSpPr>
              <a:spLocks/>
            </p:cNvSpPr>
            <p:nvPr/>
          </p:nvSpPr>
          <p:spPr bwMode="auto">
            <a:xfrm>
              <a:off x="4494770" y="3400845"/>
              <a:ext cx="457856" cy="62986"/>
            </a:xfrm>
            <a:custGeom>
              <a:avLst/>
              <a:gdLst>
                <a:gd name="T0" fmla="*/ 704 w 756"/>
                <a:gd name="T1" fmla="*/ 104 h 104"/>
                <a:gd name="T2" fmla="*/ 52 w 756"/>
                <a:gd name="T3" fmla="*/ 104 h 104"/>
                <a:gd name="T4" fmla="*/ 52 w 756"/>
                <a:gd name="T5" fmla="*/ 104 h 104"/>
                <a:gd name="T6" fmla="*/ 42 w 756"/>
                <a:gd name="T7" fmla="*/ 104 h 104"/>
                <a:gd name="T8" fmla="*/ 32 w 756"/>
                <a:gd name="T9" fmla="*/ 100 h 104"/>
                <a:gd name="T10" fmla="*/ 22 w 756"/>
                <a:gd name="T11" fmla="*/ 96 h 104"/>
                <a:gd name="T12" fmla="*/ 14 w 756"/>
                <a:gd name="T13" fmla="*/ 90 h 104"/>
                <a:gd name="T14" fmla="*/ 8 w 756"/>
                <a:gd name="T15" fmla="*/ 82 h 104"/>
                <a:gd name="T16" fmla="*/ 4 w 756"/>
                <a:gd name="T17" fmla="*/ 72 h 104"/>
                <a:gd name="T18" fmla="*/ 0 w 756"/>
                <a:gd name="T19" fmla="*/ 62 h 104"/>
                <a:gd name="T20" fmla="*/ 0 w 756"/>
                <a:gd name="T21" fmla="*/ 52 h 104"/>
                <a:gd name="T22" fmla="*/ 0 w 756"/>
                <a:gd name="T23" fmla="*/ 52 h 104"/>
                <a:gd name="T24" fmla="*/ 0 w 756"/>
                <a:gd name="T25" fmla="*/ 42 h 104"/>
                <a:gd name="T26" fmla="*/ 4 w 756"/>
                <a:gd name="T27" fmla="*/ 32 h 104"/>
                <a:gd name="T28" fmla="*/ 8 w 756"/>
                <a:gd name="T29" fmla="*/ 22 h 104"/>
                <a:gd name="T30" fmla="*/ 14 w 756"/>
                <a:gd name="T31" fmla="*/ 16 h 104"/>
                <a:gd name="T32" fmla="*/ 22 w 756"/>
                <a:gd name="T33" fmla="*/ 8 h 104"/>
                <a:gd name="T34" fmla="*/ 32 w 756"/>
                <a:gd name="T35" fmla="*/ 4 h 104"/>
                <a:gd name="T36" fmla="*/ 42 w 756"/>
                <a:gd name="T37" fmla="*/ 0 h 104"/>
                <a:gd name="T38" fmla="*/ 52 w 756"/>
                <a:gd name="T39" fmla="*/ 0 h 104"/>
                <a:gd name="T40" fmla="*/ 704 w 756"/>
                <a:gd name="T41" fmla="*/ 0 h 104"/>
                <a:gd name="T42" fmla="*/ 704 w 756"/>
                <a:gd name="T43" fmla="*/ 0 h 104"/>
                <a:gd name="T44" fmla="*/ 714 w 756"/>
                <a:gd name="T45" fmla="*/ 0 h 104"/>
                <a:gd name="T46" fmla="*/ 724 w 756"/>
                <a:gd name="T47" fmla="*/ 4 h 104"/>
                <a:gd name="T48" fmla="*/ 732 w 756"/>
                <a:gd name="T49" fmla="*/ 8 h 104"/>
                <a:gd name="T50" fmla="*/ 740 w 756"/>
                <a:gd name="T51" fmla="*/ 16 h 104"/>
                <a:gd name="T52" fmla="*/ 748 w 756"/>
                <a:gd name="T53" fmla="*/ 22 h 104"/>
                <a:gd name="T54" fmla="*/ 752 w 756"/>
                <a:gd name="T55" fmla="*/ 32 h 104"/>
                <a:gd name="T56" fmla="*/ 756 w 756"/>
                <a:gd name="T57" fmla="*/ 42 h 104"/>
                <a:gd name="T58" fmla="*/ 756 w 756"/>
                <a:gd name="T59" fmla="*/ 52 h 104"/>
                <a:gd name="T60" fmla="*/ 756 w 756"/>
                <a:gd name="T61" fmla="*/ 52 h 104"/>
                <a:gd name="T62" fmla="*/ 756 w 756"/>
                <a:gd name="T63" fmla="*/ 62 h 104"/>
                <a:gd name="T64" fmla="*/ 752 w 756"/>
                <a:gd name="T65" fmla="*/ 72 h 104"/>
                <a:gd name="T66" fmla="*/ 748 w 756"/>
                <a:gd name="T67" fmla="*/ 82 h 104"/>
                <a:gd name="T68" fmla="*/ 740 w 756"/>
                <a:gd name="T69" fmla="*/ 90 h 104"/>
                <a:gd name="T70" fmla="*/ 732 w 756"/>
                <a:gd name="T71" fmla="*/ 96 h 104"/>
                <a:gd name="T72" fmla="*/ 724 w 756"/>
                <a:gd name="T73" fmla="*/ 100 h 104"/>
                <a:gd name="T74" fmla="*/ 714 w 756"/>
                <a:gd name="T75" fmla="*/ 104 h 104"/>
                <a:gd name="T76" fmla="*/ 704 w 756"/>
                <a:gd name="T77" fmla="*/ 104 h 104"/>
                <a:gd name="T78" fmla="*/ 704 w 756"/>
                <a:gd name="T79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756" h="104">
                  <a:moveTo>
                    <a:pt x="704" y="104"/>
                  </a:moveTo>
                  <a:lnTo>
                    <a:pt x="52" y="104"/>
                  </a:lnTo>
                  <a:lnTo>
                    <a:pt x="52" y="104"/>
                  </a:lnTo>
                  <a:lnTo>
                    <a:pt x="42" y="104"/>
                  </a:lnTo>
                  <a:lnTo>
                    <a:pt x="32" y="100"/>
                  </a:lnTo>
                  <a:lnTo>
                    <a:pt x="22" y="96"/>
                  </a:lnTo>
                  <a:lnTo>
                    <a:pt x="14" y="90"/>
                  </a:lnTo>
                  <a:lnTo>
                    <a:pt x="8" y="82"/>
                  </a:lnTo>
                  <a:lnTo>
                    <a:pt x="4" y="72"/>
                  </a:lnTo>
                  <a:lnTo>
                    <a:pt x="0" y="62"/>
                  </a:lnTo>
                  <a:lnTo>
                    <a:pt x="0" y="52"/>
                  </a:lnTo>
                  <a:lnTo>
                    <a:pt x="0" y="52"/>
                  </a:lnTo>
                  <a:lnTo>
                    <a:pt x="0" y="42"/>
                  </a:lnTo>
                  <a:lnTo>
                    <a:pt x="4" y="32"/>
                  </a:lnTo>
                  <a:lnTo>
                    <a:pt x="8" y="22"/>
                  </a:lnTo>
                  <a:lnTo>
                    <a:pt x="14" y="16"/>
                  </a:lnTo>
                  <a:lnTo>
                    <a:pt x="22" y="8"/>
                  </a:lnTo>
                  <a:lnTo>
                    <a:pt x="32" y="4"/>
                  </a:lnTo>
                  <a:lnTo>
                    <a:pt x="42" y="0"/>
                  </a:lnTo>
                  <a:lnTo>
                    <a:pt x="52" y="0"/>
                  </a:lnTo>
                  <a:lnTo>
                    <a:pt x="704" y="0"/>
                  </a:lnTo>
                  <a:lnTo>
                    <a:pt x="704" y="0"/>
                  </a:lnTo>
                  <a:lnTo>
                    <a:pt x="714" y="0"/>
                  </a:lnTo>
                  <a:lnTo>
                    <a:pt x="724" y="4"/>
                  </a:lnTo>
                  <a:lnTo>
                    <a:pt x="732" y="8"/>
                  </a:lnTo>
                  <a:lnTo>
                    <a:pt x="740" y="16"/>
                  </a:lnTo>
                  <a:lnTo>
                    <a:pt x="748" y="22"/>
                  </a:lnTo>
                  <a:lnTo>
                    <a:pt x="752" y="32"/>
                  </a:lnTo>
                  <a:lnTo>
                    <a:pt x="756" y="42"/>
                  </a:lnTo>
                  <a:lnTo>
                    <a:pt x="756" y="52"/>
                  </a:lnTo>
                  <a:lnTo>
                    <a:pt x="756" y="52"/>
                  </a:lnTo>
                  <a:lnTo>
                    <a:pt x="756" y="62"/>
                  </a:lnTo>
                  <a:lnTo>
                    <a:pt x="752" y="72"/>
                  </a:lnTo>
                  <a:lnTo>
                    <a:pt x="748" y="82"/>
                  </a:lnTo>
                  <a:lnTo>
                    <a:pt x="740" y="90"/>
                  </a:lnTo>
                  <a:lnTo>
                    <a:pt x="732" y="96"/>
                  </a:lnTo>
                  <a:lnTo>
                    <a:pt x="724" y="100"/>
                  </a:lnTo>
                  <a:lnTo>
                    <a:pt x="714" y="104"/>
                  </a:lnTo>
                  <a:lnTo>
                    <a:pt x="704" y="104"/>
                  </a:lnTo>
                  <a:lnTo>
                    <a:pt x="704" y="104"/>
                  </a:lnTo>
                  <a:close/>
                </a:path>
              </a:pathLst>
            </a:custGeom>
            <a:solidFill>
              <a:srgbClr val="1A86D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2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11" name="Freeform 13"/>
            <p:cNvSpPr>
              <a:spLocks/>
            </p:cNvSpPr>
            <p:nvPr/>
          </p:nvSpPr>
          <p:spPr bwMode="auto">
            <a:xfrm>
              <a:off x="4889641" y="3331803"/>
              <a:ext cx="540222" cy="245886"/>
            </a:xfrm>
            <a:custGeom>
              <a:avLst/>
              <a:gdLst>
                <a:gd name="T0" fmla="*/ 456 w 892"/>
                <a:gd name="T1" fmla="*/ 406 h 406"/>
                <a:gd name="T2" fmla="*/ 436 w 892"/>
                <a:gd name="T3" fmla="*/ 402 h 406"/>
                <a:gd name="T4" fmla="*/ 418 w 892"/>
                <a:gd name="T5" fmla="*/ 390 h 406"/>
                <a:gd name="T6" fmla="*/ 408 w 892"/>
                <a:gd name="T7" fmla="*/ 374 h 406"/>
                <a:gd name="T8" fmla="*/ 404 w 892"/>
                <a:gd name="T9" fmla="*/ 354 h 406"/>
                <a:gd name="T10" fmla="*/ 402 w 892"/>
                <a:gd name="T11" fmla="*/ 346 h 406"/>
                <a:gd name="T12" fmla="*/ 396 w 892"/>
                <a:gd name="T13" fmla="*/ 344 h 406"/>
                <a:gd name="T14" fmla="*/ 164 w 892"/>
                <a:gd name="T15" fmla="*/ 344 h 406"/>
                <a:gd name="T16" fmla="*/ 138 w 892"/>
                <a:gd name="T17" fmla="*/ 344 h 406"/>
                <a:gd name="T18" fmla="*/ 104 w 892"/>
                <a:gd name="T19" fmla="*/ 336 h 406"/>
                <a:gd name="T20" fmla="*/ 66 w 892"/>
                <a:gd name="T21" fmla="*/ 318 h 406"/>
                <a:gd name="T22" fmla="*/ 46 w 892"/>
                <a:gd name="T23" fmla="*/ 302 h 406"/>
                <a:gd name="T24" fmla="*/ 30 w 892"/>
                <a:gd name="T25" fmla="*/ 284 h 406"/>
                <a:gd name="T26" fmla="*/ 14 w 892"/>
                <a:gd name="T27" fmla="*/ 258 h 406"/>
                <a:gd name="T28" fmla="*/ 4 w 892"/>
                <a:gd name="T29" fmla="*/ 224 h 406"/>
                <a:gd name="T30" fmla="*/ 0 w 892"/>
                <a:gd name="T31" fmla="*/ 180 h 406"/>
                <a:gd name="T32" fmla="*/ 0 w 892"/>
                <a:gd name="T33" fmla="*/ 156 h 406"/>
                <a:gd name="T34" fmla="*/ 10 w 892"/>
                <a:gd name="T35" fmla="*/ 114 h 406"/>
                <a:gd name="T36" fmla="*/ 28 w 892"/>
                <a:gd name="T37" fmla="*/ 80 h 406"/>
                <a:gd name="T38" fmla="*/ 52 w 892"/>
                <a:gd name="T39" fmla="*/ 54 h 406"/>
                <a:gd name="T40" fmla="*/ 78 w 892"/>
                <a:gd name="T41" fmla="*/ 32 h 406"/>
                <a:gd name="T42" fmla="*/ 108 w 892"/>
                <a:gd name="T43" fmla="*/ 18 h 406"/>
                <a:gd name="T44" fmla="*/ 150 w 892"/>
                <a:gd name="T45" fmla="*/ 4 h 406"/>
                <a:gd name="T46" fmla="*/ 840 w 892"/>
                <a:gd name="T47" fmla="*/ 0 h 406"/>
                <a:gd name="T48" fmla="*/ 852 w 892"/>
                <a:gd name="T49" fmla="*/ 2 h 406"/>
                <a:gd name="T50" fmla="*/ 870 w 892"/>
                <a:gd name="T51" fmla="*/ 10 h 406"/>
                <a:gd name="T52" fmla="*/ 884 w 892"/>
                <a:gd name="T53" fmla="*/ 24 h 406"/>
                <a:gd name="T54" fmla="*/ 892 w 892"/>
                <a:gd name="T55" fmla="*/ 42 h 406"/>
                <a:gd name="T56" fmla="*/ 892 w 892"/>
                <a:gd name="T57" fmla="*/ 52 h 406"/>
                <a:gd name="T58" fmla="*/ 888 w 892"/>
                <a:gd name="T59" fmla="*/ 74 h 406"/>
                <a:gd name="T60" fmla="*/ 878 w 892"/>
                <a:gd name="T61" fmla="*/ 90 h 406"/>
                <a:gd name="T62" fmla="*/ 860 w 892"/>
                <a:gd name="T63" fmla="*/ 102 h 406"/>
                <a:gd name="T64" fmla="*/ 840 w 892"/>
                <a:gd name="T65" fmla="*/ 106 h 406"/>
                <a:gd name="T66" fmla="*/ 180 w 892"/>
                <a:gd name="T67" fmla="*/ 106 h 406"/>
                <a:gd name="T68" fmla="*/ 148 w 892"/>
                <a:gd name="T69" fmla="*/ 114 h 406"/>
                <a:gd name="T70" fmla="*/ 124 w 892"/>
                <a:gd name="T71" fmla="*/ 130 h 406"/>
                <a:gd name="T72" fmla="*/ 110 w 892"/>
                <a:gd name="T73" fmla="*/ 150 h 406"/>
                <a:gd name="T74" fmla="*/ 104 w 892"/>
                <a:gd name="T75" fmla="*/ 170 h 406"/>
                <a:gd name="T76" fmla="*/ 104 w 892"/>
                <a:gd name="T77" fmla="*/ 180 h 406"/>
                <a:gd name="T78" fmla="*/ 108 w 892"/>
                <a:gd name="T79" fmla="*/ 208 h 406"/>
                <a:gd name="T80" fmla="*/ 118 w 892"/>
                <a:gd name="T81" fmla="*/ 226 h 406"/>
                <a:gd name="T82" fmla="*/ 130 w 892"/>
                <a:gd name="T83" fmla="*/ 234 h 406"/>
                <a:gd name="T84" fmla="*/ 152 w 892"/>
                <a:gd name="T85" fmla="*/ 240 h 406"/>
                <a:gd name="T86" fmla="*/ 394 w 892"/>
                <a:gd name="T87" fmla="*/ 240 h 406"/>
                <a:gd name="T88" fmla="*/ 406 w 892"/>
                <a:gd name="T89" fmla="*/ 240 h 406"/>
                <a:gd name="T90" fmla="*/ 438 w 892"/>
                <a:gd name="T91" fmla="*/ 248 h 406"/>
                <a:gd name="T92" fmla="*/ 464 w 892"/>
                <a:gd name="T93" fmla="*/ 260 h 406"/>
                <a:gd name="T94" fmla="*/ 476 w 892"/>
                <a:gd name="T95" fmla="*/ 270 h 406"/>
                <a:gd name="T96" fmla="*/ 498 w 892"/>
                <a:gd name="T97" fmla="*/ 302 h 406"/>
                <a:gd name="T98" fmla="*/ 506 w 892"/>
                <a:gd name="T99" fmla="*/ 324 h 406"/>
                <a:gd name="T100" fmla="*/ 508 w 892"/>
                <a:gd name="T101" fmla="*/ 354 h 406"/>
                <a:gd name="T102" fmla="*/ 508 w 892"/>
                <a:gd name="T103" fmla="*/ 364 h 406"/>
                <a:gd name="T104" fmla="*/ 500 w 892"/>
                <a:gd name="T105" fmla="*/ 384 h 406"/>
                <a:gd name="T106" fmla="*/ 486 w 892"/>
                <a:gd name="T107" fmla="*/ 398 h 406"/>
                <a:gd name="T108" fmla="*/ 466 w 892"/>
                <a:gd name="T109" fmla="*/ 406 h 406"/>
                <a:gd name="T110" fmla="*/ 456 w 892"/>
                <a:gd name="T111" fmla="*/ 406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892" h="406">
                  <a:moveTo>
                    <a:pt x="456" y="406"/>
                  </a:moveTo>
                  <a:lnTo>
                    <a:pt x="456" y="406"/>
                  </a:lnTo>
                  <a:lnTo>
                    <a:pt x="446" y="406"/>
                  </a:lnTo>
                  <a:lnTo>
                    <a:pt x="436" y="402"/>
                  </a:lnTo>
                  <a:lnTo>
                    <a:pt x="426" y="398"/>
                  </a:lnTo>
                  <a:lnTo>
                    <a:pt x="418" y="390"/>
                  </a:lnTo>
                  <a:lnTo>
                    <a:pt x="412" y="384"/>
                  </a:lnTo>
                  <a:lnTo>
                    <a:pt x="408" y="374"/>
                  </a:lnTo>
                  <a:lnTo>
                    <a:pt x="404" y="364"/>
                  </a:lnTo>
                  <a:lnTo>
                    <a:pt x="404" y="354"/>
                  </a:lnTo>
                  <a:lnTo>
                    <a:pt x="404" y="354"/>
                  </a:lnTo>
                  <a:lnTo>
                    <a:pt x="402" y="346"/>
                  </a:lnTo>
                  <a:lnTo>
                    <a:pt x="402" y="346"/>
                  </a:lnTo>
                  <a:lnTo>
                    <a:pt x="396" y="344"/>
                  </a:lnTo>
                  <a:lnTo>
                    <a:pt x="164" y="344"/>
                  </a:lnTo>
                  <a:lnTo>
                    <a:pt x="164" y="344"/>
                  </a:lnTo>
                  <a:lnTo>
                    <a:pt x="150" y="344"/>
                  </a:lnTo>
                  <a:lnTo>
                    <a:pt x="138" y="344"/>
                  </a:lnTo>
                  <a:lnTo>
                    <a:pt x="122" y="340"/>
                  </a:lnTo>
                  <a:lnTo>
                    <a:pt x="104" y="336"/>
                  </a:lnTo>
                  <a:lnTo>
                    <a:pt x="84" y="328"/>
                  </a:lnTo>
                  <a:lnTo>
                    <a:pt x="66" y="318"/>
                  </a:lnTo>
                  <a:lnTo>
                    <a:pt x="46" y="302"/>
                  </a:lnTo>
                  <a:lnTo>
                    <a:pt x="46" y="302"/>
                  </a:lnTo>
                  <a:lnTo>
                    <a:pt x="38" y="294"/>
                  </a:lnTo>
                  <a:lnTo>
                    <a:pt x="30" y="284"/>
                  </a:lnTo>
                  <a:lnTo>
                    <a:pt x="22" y="272"/>
                  </a:lnTo>
                  <a:lnTo>
                    <a:pt x="14" y="258"/>
                  </a:lnTo>
                  <a:lnTo>
                    <a:pt x="8" y="242"/>
                  </a:lnTo>
                  <a:lnTo>
                    <a:pt x="4" y="224"/>
                  </a:lnTo>
                  <a:lnTo>
                    <a:pt x="0" y="204"/>
                  </a:lnTo>
                  <a:lnTo>
                    <a:pt x="0" y="180"/>
                  </a:lnTo>
                  <a:lnTo>
                    <a:pt x="0" y="180"/>
                  </a:lnTo>
                  <a:lnTo>
                    <a:pt x="0" y="156"/>
                  </a:lnTo>
                  <a:lnTo>
                    <a:pt x="4" y="134"/>
                  </a:lnTo>
                  <a:lnTo>
                    <a:pt x="10" y="114"/>
                  </a:lnTo>
                  <a:lnTo>
                    <a:pt x="18" y="96"/>
                  </a:lnTo>
                  <a:lnTo>
                    <a:pt x="28" y="80"/>
                  </a:lnTo>
                  <a:lnTo>
                    <a:pt x="38" y="66"/>
                  </a:lnTo>
                  <a:lnTo>
                    <a:pt x="52" y="54"/>
                  </a:lnTo>
                  <a:lnTo>
                    <a:pt x="64" y="42"/>
                  </a:lnTo>
                  <a:lnTo>
                    <a:pt x="78" y="32"/>
                  </a:lnTo>
                  <a:lnTo>
                    <a:pt x="92" y="24"/>
                  </a:lnTo>
                  <a:lnTo>
                    <a:pt x="108" y="18"/>
                  </a:lnTo>
                  <a:lnTo>
                    <a:pt x="122" y="12"/>
                  </a:lnTo>
                  <a:lnTo>
                    <a:pt x="150" y="4"/>
                  </a:lnTo>
                  <a:lnTo>
                    <a:pt x="176" y="0"/>
                  </a:lnTo>
                  <a:lnTo>
                    <a:pt x="840" y="0"/>
                  </a:lnTo>
                  <a:lnTo>
                    <a:pt x="840" y="0"/>
                  </a:lnTo>
                  <a:lnTo>
                    <a:pt x="852" y="2"/>
                  </a:lnTo>
                  <a:lnTo>
                    <a:pt x="860" y="4"/>
                  </a:lnTo>
                  <a:lnTo>
                    <a:pt x="870" y="10"/>
                  </a:lnTo>
                  <a:lnTo>
                    <a:pt x="878" y="16"/>
                  </a:lnTo>
                  <a:lnTo>
                    <a:pt x="884" y="24"/>
                  </a:lnTo>
                  <a:lnTo>
                    <a:pt x="888" y="32"/>
                  </a:lnTo>
                  <a:lnTo>
                    <a:pt x="892" y="42"/>
                  </a:lnTo>
                  <a:lnTo>
                    <a:pt x="892" y="52"/>
                  </a:lnTo>
                  <a:lnTo>
                    <a:pt x="892" y="52"/>
                  </a:lnTo>
                  <a:lnTo>
                    <a:pt x="892" y="64"/>
                  </a:lnTo>
                  <a:lnTo>
                    <a:pt x="888" y="74"/>
                  </a:lnTo>
                  <a:lnTo>
                    <a:pt x="884" y="82"/>
                  </a:lnTo>
                  <a:lnTo>
                    <a:pt x="878" y="90"/>
                  </a:lnTo>
                  <a:lnTo>
                    <a:pt x="870" y="96"/>
                  </a:lnTo>
                  <a:lnTo>
                    <a:pt x="860" y="102"/>
                  </a:lnTo>
                  <a:lnTo>
                    <a:pt x="852" y="104"/>
                  </a:lnTo>
                  <a:lnTo>
                    <a:pt x="840" y="106"/>
                  </a:lnTo>
                  <a:lnTo>
                    <a:pt x="180" y="106"/>
                  </a:lnTo>
                  <a:lnTo>
                    <a:pt x="180" y="106"/>
                  </a:lnTo>
                  <a:lnTo>
                    <a:pt x="162" y="108"/>
                  </a:lnTo>
                  <a:lnTo>
                    <a:pt x="148" y="114"/>
                  </a:lnTo>
                  <a:lnTo>
                    <a:pt x="136" y="120"/>
                  </a:lnTo>
                  <a:lnTo>
                    <a:pt x="124" y="130"/>
                  </a:lnTo>
                  <a:lnTo>
                    <a:pt x="114" y="142"/>
                  </a:lnTo>
                  <a:lnTo>
                    <a:pt x="110" y="150"/>
                  </a:lnTo>
                  <a:lnTo>
                    <a:pt x="106" y="158"/>
                  </a:lnTo>
                  <a:lnTo>
                    <a:pt x="104" y="170"/>
                  </a:lnTo>
                  <a:lnTo>
                    <a:pt x="104" y="180"/>
                  </a:lnTo>
                  <a:lnTo>
                    <a:pt x="104" y="180"/>
                  </a:lnTo>
                  <a:lnTo>
                    <a:pt x="106" y="196"/>
                  </a:lnTo>
                  <a:lnTo>
                    <a:pt x="108" y="208"/>
                  </a:lnTo>
                  <a:lnTo>
                    <a:pt x="112" y="218"/>
                  </a:lnTo>
                  <a:lnTo>
                    <a:pt x="118" y="226"/>
                  </a:lnTo>
                  <a:lnTo>
                    <a:pt x="118" y="226"/>
                  </a:lnTo>
                  <a:lnTo>
                    <a:pt x="130" y="234"/>
                  </a:lnTo>
                  <a:lnTo>
                    <a:pt x="142" y="238"/>
                  </a:lnTo>
                  <a:lnTo>
                    <a:pt x="152" y="240"/>
                  </a:lnTo>
                  <a:lnTo>
                    <a:pt x="160" y="240"/>
                  </a:lnTo>
                  <a:lnTo>
                    <a:pt x="394" y="240"/>
                  </a:lnTo>
                  <a:lnTo>
                    <a:pt x="394" y="240"/>
                  </a:lnTo>
                  <a:lnTo>
                    <a:pt x="406" y="240"/>
                  </a:lnTo>
                  <a:lnTo>
                    <a:pt x="426" y="244"/>
                  </a:lnTo>
                  <a:lnTo>
                    <a:pt x="438" y="248"/>
                  </a:lnTo>
                  <a:lnTo>
                    <a:pt x="450" y="252"/>
                  </a:lnTo>
                  <a:lnTo>
                    <a:pt x="464" y="260"/>
                  </a:lnTo>
                  <a:lnTo>
                    <a:pt x="476" y="270"/>
                  </a:lnTo>
                  <a:lnTo>
                    <a:pt x="476" y="270"/>
                  </a:lnTo>
                  <a:lnTo>
                    <a:pt x="488" y="284"/>
                  </a:lnTo>
                  <a:lnTo>
                    <a:pt x="498" y="302"/>
                  </a:lnTo>
                  <a:lnTo>
                    <a:pt x="502" y="312"/>
                  </a:lnTo>
                  <a:lnTo>
                    <a:pt x="506" y="324"/>
                  </a:lnTo>
                  <a:lnTo>
                    <a:pt x="508" y="338"/>
                  </a:lnTo>
                  <a:lnTo>
                    <a:pt x="508" y="354"/>
                  </a:lnTo>
                  <a:lnTo>
                    <a:pt x="508" y="354"/>
                  </a:lnTo>
                  <a:lnTo>
                    <a:pt x="508" y="364"/>
                  </a:lnTo>
                  <a:lnTo>
                    <a:pt x="504" y="374"/>
                  </a:lnTo>
                  <a:lnTo>
                    <a:pt x="500" y="384"/>
                  </a:lnTo>
                  <a:lnTo>
                    <a:pt x="494" y="390"/>
                  </a:lnTo>
                  <a:lnTo>
                    <a:pt x="486" y="398"/>
                  </a:lnTo>
                  <a:lnTo>
                    <a:pt x="476" y="402"/>
                  </a:lnTo>
                  <a:lnTo>
                    <a:pt x="466" y="406"/>
                  </a:lnTo>
                  <a:lnTo>
                    <a:pt x="456" y="406"/>
                  </a:lnTo>
                  <a:lnTo>
                    <a:pt x="456" y="406"/>
                  </a:lnTo>
                  <a:close/>
                </a:path>
              </a:pathLst>
            </a:custGeom>
            <a:solidFill>
              <a:srgbClr val="1A86D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2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12" name="Freeform 14"/>
            <p:cNvSpPr>
              <a:spLocks/>
            </p:cNvSpPr>
            <p:nvPr/>
          </p:nvSpPr>
          <p:spPr bwMode="auto">
            <a:xfrm>
              <a:off x="6726775" y="3077438"/>
              <a:ext cx="895121" cy="245886"/>
            </a:xfrm>
            <a:custGeom>
              <a:avLst/>
              <a:gdLst>
                <a:gd name="T0" fmla="*/ 52 w 1478"/>
                <a:gd name="T1" fmla="*/ 406 h 406"/>
                <a:gd name="T2" fmla="*/ 32 w 1478"/>
                <a:gd name="T3" fmla="*/ 402 h 406"/>
                <a:gd name="T4" fmla="*/ 14 w 1478"/>
                <a:gd name="T5" fmla="*/ 390 h 406"/>
                <a:gd name="T6" fmla="*/ 4 w 1478"/>
                <a:gd name="T7" fmla="*/ 374 h 406"/>
                <a:gd name="T8" fmla="*/ 0 w 1478"/>
                <a:gd name="T9" fmla="*/ 352 h 406"/>
                <a:gd name="T10" fmla="*/ 0 w 1478"/>
                <a:gd name="T11" fmla="*/ 342 h 406"/>
                <a:gd name="T12" fmla="*/ 8 w 1478"/>
                <a:gd name="T13" fmla="*/ 324 h 406"/>
                <a:gd name="T14" fmla="*/ 22 w 1478"/>
                <a:gd name="T15" fmla="*/ 310 h 406"/>
                <a:gd name="T16" fmla="*/ 42 w 1478"/>
                <a:gd name="T17" fmla="*/ 302 h 406"/>
                <a:gd name="T18" fmla="*/ 1300 w 1478"/>
                <a:gd name="T19" fmla="*/ 300 h 406"/>
                <a:gd name="T20" fmla="*/ 1316 w 1478"/>
                <a:gd name="T21" fmla="*/ 296 h 406"/>
                <a:gd name="T22" fmla="*/ 1342 w 1478"/>
                <a:gd name="T23" fmla="*/ 286 h 406"/>
                <a:gd name="T24" fmla="*/ 1364 w 1478"/>
                <a:gd name="T25" fmla="*/ 264 h 406"/>
                <a:gd name="T26" fmla="*/ 1372 w 1478"/>
                <a:gd name="T27" fmla="*/ 246 h 406"/>
                <a:gd name="T28" fmla="*/ 1374 w 1478"/>
                <a:gd name="T29" fmla="*/ 226 h 406"/>
                <a:gd name="T30" fmla="*/ 1374 w 1478"/>
                <a:gd name="T31" fmla="*/ 210 h 406"/>
                <a:gd name="T32" fmla="*/ 1366 w 1478"/>
                <a:gd name="T33" fmla="*/ 188 h 406"/>
                <a:gd name="T34" fmla="*/ 1360 w 1478"/>
                <a:gd name="T35" fmla="*/ 180 h 406"/>
                <a:gd name="T36" fmla="*/ 1336 w 1478"/>
                <a:gd name="T37" fmla="*/ 168 h 406"/>
                <a:gd name="T38" fmla="*/ 1318 w 1478"/>
                <a:gd name="T39" fmla="*/ 166 h 406"/>
                <a:gd name="T40" fmla="*/ 1084 w 1478"/>
                <a:gd name="T41" fmla="*/ 166 h 406"/>
                <a:gd name="T42" fmla="*/ 1052 w 1478"/>
                <a:gd name="T43" fmla="*/ 162 h 406"/>
                <a:gd name="T44" fmla="*/ 1028 w 1478"/>
                <a:gd name="T45" fmla="*/ 152 h 406"/>
                <a:gd name="T46" fmla="*/ 1002 w 1478"/>
                <a:gd name="T47" fmla="*/ 134 h 406"/>
                <a:gd name="T48" fmla="*/ 990 w 1478"/>
                <a:gd name="T49" fmla="*/ 122 h 406"/>
                <a:gd name="T50" fmla="*/ 976 w 1478"/>
                <a:gd name="T51" fmla="*/ 94 h 406"/>
                <a:gd name="T52" fmla="*/ 970 w 1478"/>
                <a:gd name="T53" fmla="*/ 68 h 406"/>
                <a:gd name="T54" fmla="*/ 970 w 1478"/>
                <a:gd name="T55" fmla="*/ 52 h 406"/>
                <a:gd name="T56" fmla="*/ 974 w 1478"/>
                <a:gd name="T57" fmla="*/ 32 h 406"/>
                <a:gd name="T58" fmla="*/ 984 w 1478"/>
                <a:gd name="T59" fmla="*/ 14 h 406"/>
                <a:gd name="T60" fmla="*/ 1002 w 1478"/>
                <a:gd name="T61" fmla="*/ 4 h 406"/>
                <a:gd name="T62" fmla="*/ 1022 w 1478"/>
                <a:gd name="T63" fmla="*/ 0 h 406"/>
                <a:gd name="T64" fmla="*/ 1032 w 1478"/>
                <a:gd name="T65" fmla="*/ 0 h 406"/>
                <a:gd name="T66" fmla="*/ 1052 w 1478"/>
                <a:gd name="T67" fmla="*/ 8 h 406"/>
                <a:gd name="T68" fmla="*/ 1066 w 1478"/>
                <a:gd name="T69" fmla="*/ 22 h 406"/>
                <a:gd name="T70" fmla="*/ 1074 w 1478"/>
                <a:gd name="T71" fmla="*/ 42 h 406"/>
                <a:gd name="T72" fmla="*/ 1074 w 1478"/>
                <a:gd name="T73" fmla="*/ 52 h 406"/>
                <a:gd name="T74" fmla="*/ 1076 w 1478"/>
                <a:gd name="T75" fmla="*/ 60 h 406"/>
                <a:gd name="T76" fmla="*/ 1314 w 1478"/>
                <a:gd name="T77" fmla="*/ 60 h 406"/>
                <a:gd name="T78" fmla="*/ 1328 w 1478"/>
                <a:gd name="T79" fmla="*/ 60 h 406"/>
                <a:gd name="T80" fmla="*/ 1356 w 1478"/>
                <a:gd name="T81" fmla="*/ 64 h 406"/>
                <a:gd name="T82" fmla="*/ 1394 w 1478"/>
                <a:gd name="T83" fmla="*/ 78 h 406"/>
                <a:gd name="T84" fmla="*/ 1432 w 1478"/>
                <a:gd name="T85" fmla="*/ 104 h 406"/>
                <a:gd name="T86" fmla="*/ 1440 w 1478"/>
                <a:gd name="T87" fmla="*/ 112 h 406"/>
                <a:gd name="T88" fmla="*/ 1456 w 1478"/>
                <a:gd name="T89" fmla="*/ 134 h 406"/>
                <a:gd name="T90" fmla="*/ 1470 w 1478"/>
                <a:gd name="T91" fmla="*/ 164 h 406"/>
                <a:gd name="T92" fmla="*/ 1478 w 1478"/>
                <a:gd name="T93" fmla="*/ 202 h 406"/>
                <a:gd name="T94" fmla="*/ 1478 w 1478"/>
                <a:gd name="T95" fmla="*/ 226 h 406"/>
                <a:gd name="T96" fmla="*/ 1474 w 1478"/>
                <a:gd name="T97" fmla="*/ 272 h 406"/>
                <a:gd name="T98" fmla="*/ 1460 w 1478"/>
                <a:gd name="T99" fmla="*/ 310 h 406"/>
                <a:gd name="T100" fmla="*/ 1440 w 1478"/>
                <a:gd name="T101" fmla="*/ 340 h 406"/>
                <a:gd name="T102" fmla="*/ 1414 w 1478"/>
                <a:gd name="T103" fmla="*/ 364 h 406"/>
                <a:gd name="T104" fmla="*/ 1386 w 1478"/>
                <a:gd name="T105" fmla="*/ 382 h 406"/>
                <a:gd name="T106" fmla="*/ 1356 w 1478"/>
                <a:gd name="T107" fmla="*/ 394 h 406"/>
                <a:gd name="T108" fmla="*/ 1302 w 1478"/>
                <a:gd name="T109" fmla="*/ 406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478" h="406">
                  <a:moveTo>
                    <a:pt x="52" y="406"/>
                  </a:moveTo>
                  <a:lnTo>
                    <a:pt x="52" y="406"/>
                  </a:lnTo>
                  <a:lnTo>
                    <a:pt x="42" y="404"/>
                  </a:lnTo>
                  <a:lnTo>
                    <a:pt x="32" y="402"/>
                  </a:lnTo>
                  <a:lnTo>
                    <a:pt x="22" y="396"/>
                  </a:lnTo>
                  <a:lnTo>
                    <a:pt x="14" y="390"/>
                  </a:lnTo>
                  <a:lnTo>
                    <a:pt x="8" y="382"/>
                  </a:lnTo>
                  <a:lnTo>
                    <a:pt x="4" y="374"/>
                  </a:lnTo>
                  <a:lnTo>
                    <a:pt x="0" y="364"/>
                  </a:lnTo>
                  <a:lnTo>
                    <a:pt x="0" y="352"/>
                  </a:lnTo>
                  <a:lnTo>
                    <a:pt x="0" y="352"/>
                  </a:lnTo>
                  <a:lnTo>
                    <a:pt x="0" y="342"/>
                  </a:lnTo>
                  <a:lnTo>
                    <a:pt x="4" y="332"/>
                  </a:lnTo>
                  <a:lnTo>
                    <a:pt x="8" y="324"/>
                  </a:lnTo>
                  <a:lnTo>
                    <a:pt x="14" y="316"/>
                  </a:lnTo>
                  <a:lnTo>
                    <a:pt x="22" y="310"/>
                  </a:lnTo>
                  <a:lnTo>
                    <a:pt x="32" y="304"/>
                  </a:lnTo>
                  <a:lnTo>
                    <a:pt x="42" y="302"/>
                  </a:lnTo>
                  <a:lnTo>
                    <a:pt x="52" y="300"/>
                  </a:lnTo>
                  <a:lnTo>
                    <a:pt x="1300" y="300"/>
                  </a:lnTo>
                  <a:lnTo>
                    <a:pt x="1300" y="300"/>
                  </a:lnTo>
                  <a:lnTo>
                    <a:pt x="1316" y="296"/>
                  </a:lnTo>
                  <a:lnTo>
                    <a:pt x="1330" y="292"/>
                  </a:lnTo>
                  <a:lnTo>
                    <a:pt x="1342" y="286"/>
                  </a:lnTo>
                  <a:lnTo>
                    <a:pt x="1354" y="276"/>
                  </a:lnTo>
                  <a:lnTo>
                    <a:pt x="1364" y="264"/>
                  </a:lnTo>
                  <a:lnTo>
                    <a:pt x="1368" y="256"/>
                  </a:lnTo>
                  <a:lnTo>
                    <a:pt x="1372" y="246"/>
                  </a:lnTo>
                  <a:lnTo>
                    <a:pt x="1374" y="236"/>
                  </a:lnTo>
                  <a:lnTo>
                    <a:pt x="1374" y="226"/>
                  </a:lnTo>
                  <a:lnTo>
                    <a:pt x="1374" y="226"/>
                  </a:lnTo>
                  <a:lnTo>
                    <a:pt x="1374" y="210"/>
                  </a:lnTo>
                  <a:lnTo>
                    <a:pt x="1370" y="198"/>
                  </a:lnTo>
                  <a:lnTo>
                    <a:pt x="1366" y="188"/>
                  </a:lnTo>
                  <a:lnTo>
                    <a:pt x="1360" y="180"/>
                  </a:lnTo>
                  <a:lnTo>
                    <a:pt x="1360" y="180"/>
                  </a:lnTo>
                  <a:lnTo>
                    <a:pt x="1348" y="172"/>
                  </a:lnTo>
                  <a:lnTo>
                    <a:pt x="1336" y="168"/>
                  </a:lnTo>
                  <a:lnTo>
                    <a:pt x="1326" y="166"/>
                  </a:lnTo>
                  <a:lnTo>
                    <a:pt x="1318" y="166"/>
                  </a:lnTo>
                  <a:lnTo>
                    <a:pt x="1084" y="166"/>
                  </a:lnTo>
                  <a:lnTo>
                    <a:pt x="1084" y="166"/>
                  </a:lnTo>
                  <a:lnTo>
                    <a:pt x="1072" y="166"/>
                  </a:lnTo>
                  <a:lnTo>
                    <a:pt x="1052" y="162"/>
                  </a:lnTo>
                  <a:lnTo>
                    <a:pt x="1040" y="158"/>
                  </a:lnTo>
                  <a:lnTo>
                    <a:pt x="1028" y="152"/>
                  </a:lnTo>
                  <a:lnTo>
                    <a:pt x="1014" y="146"/>
                  </a:lnTo>
                  <a:lnTo>
                    <a:pt x="1002" y="134"/>
                  </a:lnTo>
                  <a:lnTo>
                    <a:pt x="1002" y="134"/>
                  </a:lnTo>
                  <a:lnTo>
                    <a:pt x="990" y="122"/>
                  </a:lnTo>
                  <a:lnTo>
                    <a:pt x="980" y="104"/>
                  </a:lnTo>
                  <a:lnTo>
                    <a:pt x="976" y="94"/>
                  </a:lnTo>
                  <a:lnTo>
                    <a:pt x="972" y="80"/>
                  </a:lnTo>
                  <a:lnTo>
                    <a:pt x="970" y="68"/>
                  </a:lnTo>
                  <a:lnTo>
                    <a:pt x="970" y="52"/>
                  </a:lnTo>
                  <a:lnTo>
                    <a:pt x="970" y="52"/>
                  </a:lnTo>
                  <a:lnTo>
                    <a:pt x="970" y="42"/>
                  </a:lnTo>
                  <a:lnTo>
                    <a:pt x="974" y="32"/>
                  </a:lnTo>
                  <a:lnTo>
                    <a:pt x="978" y="22"/>
                  </a:lnTo>
                  <a:lnTo>
                    <a:pt x="984" y="14"/>
                  </a:lnTo>
                  <a:lnTo>
                    <a:pt x="992" y="8"/>
                  </a:lnTo>
                  <a:lnTo>
                    <a:pt x="1002" y="4"/>
                  </a:lnTo>
                  <a:lnTo>
                    <a:pt x="1012" y="0"/>
                  </a:lnTo>
                  <a:lnTo>
                    <a:pt x="1022" y="0"/>
                  </a:lnTo>
                  <a:lnTo>
                    <a:pt x="1022" y="0"/>
                  </a:lnTo>
                  <a:lnTo>
                    <a:pt x="1032" y="0"/>
                  </a:lnTo>
                  <a:lnTo>
                    <a:pt x="1042" y="4"/>
                  </a:lnTo>
                  <a:lnTo>
                    <a:pt x="1052" y="8"/>
                  </a:lnTo>
                  <a:lnTo>
                    <a:pt x="1060" y="14"/>
                  </a:lnTo>
                  <a:lnTo>
                    <a:pt x="1066" y="22"/>
                  </a:lnTo>
                  <a:lnTo>
                    <a:pt x="1070" y="32"/>
                  </a:lnTo>
                  <a:lnTo>
                    <a:pt x="1074" y="42"/>
                  </a:lnTo>
                  <a:lnTo>
                    <a:pt x="1074" y="52"/>
                  </a:lnTo>
                  <a:lnTo>
                    <a:pt x="1074" y="52"/>
                  </a:lnTo>
                  <a:lnTo>
                    <a:pt x="1076" y="60"/>
                  </a:lnTo>
                  <a:lnTo>
                    <a:pt x="1076" y="60"/>
                  </a:lnTo>
                  <a:lnTo>
                    <a:pt x="1082" y="60"/>
                  </a:lnTo>
                  <a:lnTo>
                    <a:pt x="1314" y="60"/>
                  </a:lnTo>
                  <a:lnTo>
                    <a:pt x="1314" y="60"/>
                  </a:lnTo>
                  <a:lnTo>
                    <a:pt x="1328" y="60"/>
                  </a:lnTo>
                  <a:lnTo>
                    <a:pt x="1340" y="62"/>
                  </a:lnTo>
                  <a:lnTo>
                    <a:pt x="1356" y="64"/>
                  </a:lnTo>
                  <a:lnTo>
                    <a:pt x="1374" y="70"/>
                  </a:lnTo>
                  <a:lnTo>
                    <a:pt x="1394" y="78"/>
                  </a:lnTo>
                  <a:lnTo>
                    <a:pt x="1412" y="88"/>
                  </a:lnTo>
                  <a:lnTo>
                    <a:pt x="1432" y="104"/>
                  </a:lnTo>
                  <a:lnTo>
                    <a:pt x="1432" y="104"/>
                  </a:lnTo>
                  <a:lnTo>
                    <a:pt x="1440" y="112"/>
                  </a:lnTo>
                  <a:lnTo>
                    <a:pt x="1448" y="122"/>
                  </a:lnTo>
                  <a:lnTo>
                    <a:pt x="1456" y="134"/>
                  </a:lnTo>
                  <a:lnTo>
                    <a:pt x="1464" y="148"/>
                  </a:lnTo>
                  <a:lnTo>
                    <a:pt x="1470" y="164"/>
                  </a:lnTo>
                  <a:lnTo>
                    <a:pt x="1474" y="182"/>
                  </a:lnTo>
                  <a:lnTo>
                    <a:pt x="1478" y="202"/>
                  </a:lnTo>
                  <a:lnTo>
                    <a:pt x="1478" y="226"/>
                  </a:lnTo>
                  <a:lnTo>
                    <a:pt x="1478" y="226"/>
                  </a:lnTo>
                  <a:lnTo>
                    <a:pt x="1478" y="250"/>
                  </a:lnTo>
                  <a:lnTo>
                    <a:pt x="1474" y="272"/>
                  </a:lnTo>
                  <a:lnTo>
                    <a:pt x="1468" y="292"/>
                  </a:lnTo>
                  <a:lnTo>
                    <a:pt x="1460" y="310"/>
                  </a:lnTo>
                  <a:lnTo>
                    <a:pt x="1450" y="326"/>
                  </a:lnTo>
                  <a:lnTo>
                    <a:pt x="1440" y="340"/>
                  </a:lnTo>
                  <a:lnTo>
                    <a:pt x="1426" y="352"/>
                  </a:lnTo>
                  <a:lnTo>
                    <a:pt x="1414" y="364"/>
                  </a:lnTo>
                  <a:lnTo>
                    <a:pt x="1400" y="374"/>
                  </a:lnTo>
                  <a:lnTo>
                    <a:pt x="1386" y="382"/>
                  </a:lnTo>
                  <a:lnTo>
                    <a:pt x="1370" y="388"/>
                  </a:lnTo>
                  <a:lnTo>
                    <a:pt x="1356" y="394"/>
                  </a:lnTo>
                  <a:lnTo>
                    <a:pt x="1328" y="402"/>
                  </a:lnTo>
                  <a:lnTo>
                    <a:pt x="1302" y="406"/>
                  </a:lnTo>
                  <a:lnTo>
                    <a:pt x="52" y="406"/>
                  </a:lnTo>
                  <a:close/>
                </a:path>
              </a:pathLst>
            </a:custGeom>
            <a:solidFill>
              <a:srgbClr val="1A86D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2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13" name="Freeform 15"/>
            <p:cNvSpPr>
              <a:spLocks noEditPoints="1"/>
            </p:cNvSpPr>
            <p:nvPr/>
          </p:nvSpPr>
          <p:spPr bwMode="auto">
            <a:xfrm>
              <a:off x="6892717" y="3505013"/>
              <a:ext cx="208337" cy="208337"/>
            </a:xfrm>
            <a:custGeom>
              <a:avLst/>
              <a:gdLst>
                <a:gd name="T0" fmla="*/ 172 w 344"/>
                <a:gd name="T1" fmla="*/ 344 h 344"/>
                <a:gd name="T2" fmla="*/ 172 w 344"/>
                <a:gd name="T3" fmla="*/ 344 h 344"/>
                <a:gd name="T4" fmla="*/ 142 w 344"/>
                <a:gd name="T5" fmla="*/ 334 h 344"/>
                <a:gd name="T6" fmla="*/ 124 w 344"/>
                <a:gd name="T7" fmla="*/ 312 h 344"/>
                <a:gd name="T8" fmla="*/ 118 w 344"/>
                <a:gd name="T9" fmla="*/ 300 h 344"/>
                <a:gd name="T10" fmla="*/ 102 w 344"/>
                <a:gd name="T11" fmla="*/ 278 h 344"/>
                <a:gd name="T12" fmla="*/ 72 w 344"/>
                <a:gd name="T13" fmla="*/ 248 h 344"/>
                <a:gd name="T14" fmla="*/ 28 w 344"/>
                <a:gd name="T15" fmla="*/ 218 h 344"/>
                <a:gd name="T16" fmla="*/ 16 w 344"/>
                <a:gd name="T17" fmla="*/ 210 h 344"/>
                <a:gd name="T18" fmla="*/ 2 w 344"/>
                <a:gd name="T19" fmla="*/ 186 h 344"/>
                <a:gd name="T20" fmla="*/ 0 w 344"/>
                <a:gd name="T21" fmla="*/ 172 h 344"/>
                <a:gd name="T22" fmla="*/ 8 w 344"/>
                <a:gd name="T23" fmla="*/ 144 h 344"/>
                <a:gd name="T24" fmla="*/ 30 w 344"/>
                <a:gd name="T25" fmla="*/ 124 h 344"/>
                <a:gd name="T26" fmla="*/ 54 w 344"/>
                <a:gd name="T27" fmla="*/ 112 h 344"/>
                <a:gd name="T28" fmla="*/ 90 w 344"/>
                <a:gd name="T29" fmla="*/ 82 h 344"/>
                <a:gd name="T30" fmla="*/ 112 w 344"/>
                <a:gd name="T31" fmla="*/ 54 h 344"/>
                <a:gd name="T32" fmla="*/ 124 w 344"/>
                <a:gd name="T33" fmla="*/ 34 h 344"/>
                <a:gd name="T34" fmla="*/ 126 w 344"/>
                <a:gd name="T35" fmla="*/ 26 h 344"/>
                <a:gd name="T36" fmla="*/ 142 w 344"/>
                <a:gd name="T37" fmla="*/ 10 h 344"/>
                <a:gd name="T38" fmla="*/ 164 w 344"/>
                <a:gd name="T39" fmla="*/ 2 h 344"/>
                <a:gd name="T40" fmla="*/ 172 w 344"/>
                <a:gd name="T41" fmla="*/ 0 h 344"/>
                <a:gd name="T42" fmla="*/ 172 w 344"/>
                <a:gd name="T43" fmla="*/ 0 h 344"/>
                <a:gd name="T44" fmla="*/ 188 w 344"/>
                <a:gd name="T45" fmla="*/ 2 h 344"/>
                <a:gd name="T46" fmla="*/ 214 w 344"/>
                <a:gd name="T47" fmla="*/ 20 h 344"/>
                <a:gd name="T48" fmla="*/ 222 w 344"/>
                <a:gd name="T49" fmla="*/ 34 h 344"/>
                <a:gd name="T50" fmla="*/ 226 w 344"/>
                <a:gd name="T51" fmla="*/ 44 h 344"/>
                <a:gd name="T52" fmla="*/ 242 w 344"/>
                <a:gd name="T53" fmla="*/ 68 h 344"/>
                <a:gd name="T54" fmla="*/ 270 w 344"/>
                <a:gd name="T55" fmla="*/ 96 h 344"/>
                <a:gd name="T56" fmla="*/ 314 w 344"/>
                <a:gd name="T57" fmla="*/ 124 h 344"/>
                <a:gd name="T58" fmla="*/ 328 w 344"/>
                <a:gd name="T59" fmla="*/ 134 h 344"/>
                <a:gd name="T60" fmla="*/ 342 w 344"/>
                <a:gd name="T61" fmla="*/ 160 h 344"/>
                <a:gd name="T62" fmla="*/ 344 w 344"/>
                <a:gd name="T63" fmla="*/ 176 h 344"/>
                <a:gd name="T64" fmla="*/ 340 w 344"/>
                <a:gd name="T65" fmla="*/ 190 h 344"/>
                <a:gd name="T66" fmla="*/ 322 w 344"/>
                <a:gd name="T67" fmla="*/ 214 h 344"/>
                <a:gd name="T68" fmla="*/ 308 w 344"/>
                <a:gd name="T69" fmla="*/ 222 h 344"/>
                <a:gd name="T70" fmla="*/ 276 w 344"/>
                <a:gd name="T71" fmla="*/ 240 h 344"/>
                <a:gd name="T72" fmla="*/ 250 w 344"/>
                <a:gd name="T73" fmla="*/ 266 h 344"/>
                <a:gd name="T74" fmla="*/ 232 w 344"/>
                <a:gd name="T75" fmla="*/ 292 h 344"/>
                <a:gd name="T76" fmla="*/ 220 w 344"/>
                <a:gd name="T77" fmla="*/ 312 h 344"/>
                <a:gd name="T78" fmla="*/ 200 w 344"/>
                <a:gd name="T79" fmla="*/ 336 h 344"/>
                <a:gd name="T80" fmla="*/ 172 w 344"/>
                <a:gd name="T81" fmla="*/ 344 h 344"/>
                <a:gd name="T82" fmla="*/ 146 w 344"/>
                <a:gd name="T83" fmla="*/ 172 h 344"/>
                <a:gd name="T84" fmla="*/ 170 w 344"/>
                <a:gd name="T85" fmla="*/ 196 h 344"/>
                <a:gd name="T86" fmla="*/ 196 w 344"/>
                <a:gd name="T87" fmla="*/ 170 h 344"/>
                <a:gd name="T88" fmla="*/ 172 w 344"/>
                <a:gd name="T89" fmla="*/ 148 h 344"/>
                <a:gd name="T90" fmla="*/ 146 w 344"/>
                <a:gd name="T91" fmla="*/ 172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44" h="344">
                  <a:moveTo>
                    <a:pt x="172" y="344"/>
                  </a:moveTo>
                  <a:lnTo>
                    <a:pt x="172" y="344"/>
                  </a:lnTo>
                  <a:lnTo>
                    <a:pt x="172" y="344"/>
                  </a:lnTo>
                  <a:lnTo>
                    <a:pt x="172" y="344"/>
                  </a:lnTo>
                  <a:lnTo>
                    <a:pt x="156" y="342"/>
                  </a:lnTo>
                  <a:lnTo>
                    <a:pt x="142" y="334"/>
                  </a:lnTo>
                  <a:lnTo>
                    <a:pt x="132" y="324"/>
                  </a:lnTo>
                  <a:lnTo>
                    <a:pt x="124" y="312"/>
                  </a:lnTo>
                  <a:lnTo>
                    <a:pt x="124" y="312"/>
                  </a:lnTo>
                  <a:lnTo>
                    <a:pt x="118" y="300"/>
                  </a:lnTo>
                  <a:lnTo>
                    <a:pt x="112" y="290"/>
                  </a:lnTo>
                  <a:lnTo>
                    <a:pt x="102" y="278"/>
                  </a:lnTo>
                  <a:lnTo>
                    <a:pt x="90" y="264"/>
                  </a:lnTo>
                  <a:lnTo>
                    <a:pt x="72" y="248"/>
                  </a:lnTo>
                  <a:lnTo>
                    <a:pt x="52" y="232"/>
                  </a:lnTo>
                  <a:lnTo>
                    <a:pt x="28" y="218"/>
                  </a:lnTo>
                  <a:lnTo>
                    <a:pt x="28" y="218"/>
                  </a:lnTo>
                  <a:lnTo>
                    <a:pt x="16" y="210"/>
                  </a:lnTo>
                  <a:lnTo>
                    <a:pt x="8" y="198"/>
                  </a:lnTo>
                  <a:lnTo>
                    <a:pt x="2" y="186"/>
                  </a:lnTo>
                  <a:lnTo>
                    <a:pt x="0" y="172"/>
                  </a:lnTo>
                  <a:lnTo>
                    <a:pt x="0" y="172"/>
                  </a:lnTo>
                  <a:lnTo>
                    <a:pt x="2" y="156"/>
                  </a:lnTo>
                  <a:lnTo>
                    <a:pt x="8" y="144"/>
                  </a:lnTo>
                  <a:lnTo>
                    <a:pt x="18" y="132"/>
                  </a:lnTo>
                  <a:lnTo>
                    <a:pt x="30" y="124"/>
                  </a:lnTo>
                  <a:lnTo>
                    <a:pt x="30" y="124"/>
                  </a:lnTo>
                  <a:lnTo>
                    <a:pt x="54" y="112"/>
                  </a:lnTo>
                  <a:lnTo>
                    <a:pt x="74" y="96"/>
                  </a:lnTo>
                  <a:lnTo>
                    <a:pt x="90" y="82"/>
                  </a:lnTo>
                  <a:lnTo>
                    <a:pt x="102" y="68"/>
                  </a:lnTo>
                  <a:lnTo>
                    <a:pt x="112" y="54"/>
                  </a:lnTo>
                  <a:lnTo>
                    <a:pt x="118" y="44"/>
                  </a:lnTo>
                  <a:lnTo>
                    <a:pt x="124" y="34"/>
                  </a:lnTo>
                  <a:lnTo>
                    <a:pt x="124" y="34"/>
                  </a:lnTo>
                  <a:lnTo>
                    <a:pt x="126" y="26"/>
                  </a:lnTo>
                  <a:lnTo>
                    <a:pt x="130" y="20"/>
                  </a:lnTo>
                  <a:lnTo>
                    <a:pt x="142" y="10"/>
                  </a:lnTo>
                  <a:lnTo>
                    <a:pt x="156" y="2"/>
                  </a:lnTo>
                  <a:lnTo>
                    <a:pt x="164" y="2"/>
                  </a:lnTo>
                  <a:lnTo>
                    <a:pt x="172" y="0"/>
                  </a:lnTo>
                  <a:lnTo>
                    <a:pt x="172" y="0"/>
                  </a:lnTo>
                  <a:lnTo>
                    <a:pt x="172" y="0"/>
                  </a:lnTo>
                  <a:lnTo>
                    <a:pt x="172" y="0"/>
                  </a:lnTo>
                  <a:lnTo>
                    <a:pt x="180" y="2"/>
                  </a:lnTo>
                  <a:lnTo>
                    <a:pt x="188" y="2"/>
                  </a:lnTo>
                  <a:lnTo>
                    <a:pt x="202" y="10"/>
                  </a:lnTo>
                  <a:lnTo>
                    <a:pt x="214" y="20"/>
                  </a:lnTo>
                  <a:lnTo>
                    <a:pt x="218" y="28"/>
                  </a:lnTo>
                  <a:lnTo>
                    <a:pt x="222" y="34"/>
                  </a:lnTo>
                  <a:lnTo>
                    <a:pt x="222" y="34"/>
                  </a:lnTo>
                  <a:lnTo>
                    <a:pt x="226" y="44"/>
                  </a:lnTo>
                  <a:lnTo>
                    <a:pt x="232" y="56"/>
                  </a:lnTo>
                  <a:lnTo>
                    <a:pt x="242" y="68"/>
                  </a:lnTo>
                  <a:lnTo>
                    <a:pt x="254" y="82"/>
                  </a:lnTo>
                  <a:lnTo>
                    <a:pt x="270" y="96"/>
                  </a:lnTo>
                  <a:lnTo>
                    <a:pt x="290" y="112"/>
                  </a:lnTo>
                  <a:lnTo>
                    <a:pt x="314" y="124"/>
                  </a:lnTo>
                  <a:lnTo>
                    <a:pt x="314" y="124"/>
                  </a:lnTo>
                  <a:lnTo>
                    <a:pt x="328" y="134"/>
                  </a:lnTo>
                  <a:lnTo>
                    <a:pt x="336" y="146"/>
                  </a:lnTo>
                  <a:lnTo>
                    <a:pt x="342" y="160"/>
                  </a:lnTo>
                  <a:lnTo>
                    <a:pt x="344" y="176"/>
                  </a:lnTo>
                  <a:lnTo>
                    <a:pt x="344" y="176"/>
                  </a:lnTo>
                  <a:lnTo>
                    <a:pt x="342" y="184"/>
                  </a:lnTo>
                  <a:lnTo>
                    <a:pt x="340" y="190"/>
                  </a:lnTo>
                  <a:lnTo>
                    <a:pt x="334" y="204"/>
                  </a:lnTo>
                  <a:lnTo>
                    <a:pt x="322" y="214"/>
                  </a:lnTo>
                  <a:lnTo>
                    <a:pt x="308" y="222"/>
                  </a:lnTo>
                  <a:lnTo>
                    <a:pt x="308" y="222"/>
                  </a:lnTo>
                  <a:lnTo>
                    <a:pt x="292" y="230"/>
                  </a:lnTo>
                  <a:lnTo>
                    <a:pt x="276" y="240"/>
                  </a:lnTo>
                  <a:lnTo>
                    <a:pt x="262" y="252"/>
                  </a:lnTo>
                  <a:lnTo>
                    <a:pt x="250" y="266"/>
                  </a:lnTo>
                  <a:lnTo>
                    <a:pt x="240" y="278"/>
                  </a:lnTo>
                  <a:lnTo>
                    <a:pt x="232" y="292"/>
                  </a:lnTo>
                  <a:lnTo>
                    <a:pt x="220" y="312"/>
                  </a:lnTo>
                  <a:lnTo>
                    <a:pt x="220" y="312"/>
                  </a:lnTo>
                  <a:lnTo>
                    <a:pt x="212" y="326"/>
                  </a:lnTo>
                  <a:lnTo>
                    <a:pt x="200" y="336"/>
                  </a:lnTo>
                  <a:lnTo>
                    <a:pt x="188" y="342"/>
                  </a:lnTo>
                  <a:lnTo>
                    <a:pt x="172" y="344"/>
                  </a:lnTo>
                  <a:lnTo>
                    <a:pt x="172" y="344"/>
                  </a:lnTo>
                  <a:close/>
                  <a:moveTo>
                    <a:pt x="146" y="172"/>
                  </a:moveTo>
                  <a:lnTo>
                    <a:pt x="146" y="172"/>
                  </a:lnTo>
                  <a:lnTo>
                    <a:pt x="170" y="196"/>
                  </a:lnTo>
                  <a:lnTo>
                    <a:pt x="170" y="196"/>
                  </a:lnTo>
                  <a:lnTo>
                    <a:pt x="196" y="170"/>
                  </a:lnTo>
                  <a:lnTo>
                    <a:pt x="196" y="170"/>
                  </a:lnTo>
                  <a:lnTo>
                    <a:pt x="172" y="148"/>
                  </a:lnTo>
                  <a:lnTo>
                    <a:pt x="172" y="148"/>
                  </a:lnTo>
                  <a:lnTo>
                    <a:pt x="146" y="172"/>
                  </a:lnTo>
                  <a:lnTo>
                    <a:pt x="146" y="172"/>
                  </a:lnTo>
                  <a:close/>
                </a:path>
              </a:pathLst>
            </a:custGeom>
            <a:solidFill>
              <a:srgbClr val="1A86D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2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14" name="Freeform 18"/>
            <p:cNvSpPr>
              <a:spLocks/>
            </p:cNvSpPr>
            <p:nvPr/>
          </p:nvSpPr>
          <p:spPr bwMode="auto">
            <a:xfrm>
              <a:off x="6965393" y="3268818"/>
              <a:ext cx="64197" cy="213182"/>
            </a:xfrm>
            <a:custGeom>
              <a:avLst/>
              <a:gdLst>
                <a:gd name="T0" fmla="*/ 52 w 106"/>
                <a:gd name="T1" fmla="*/ 352 h 352"/>
                <a:gd name="T2" fmla="*/ 52 w 106"/>
                <a:gd name="T3" fmla="*/ 352 h 352"/>
                <a:gd name="T4" fmla="*/ 52 w 106"/>
                <a:gd name="T5" fmla="*/ 352 h 352"/>
                <a:gd name="T6" fmla="*/ 52 w 106"/>
                <a:gd name="T7" fmla="*/ 352 h 352"/>
                <a:gd name="T8" fmla="*/ 40 w 106"/>
                <a:gd name="T9" fmla="*/ 352 h 352"/>
                <a:gd name="T10" fmla="*/ 32 w 106"/>
                <a:gd name="T11" fmla="*/ 348 h 352"/>
                <a:gd name="T12" fmla="*/ 22 w 106"/>
                <a:gd name="T13" fmla="*/ 342 h 352"/>
                <a:gd name="T14" fmla="*/ 14 w 106"/>
                <a:gd name="T15" fmla="*/ 336 h 352"/>
                <a:gd name="T16" fmla="*/ 8 w 106"/>
                <a:gd name="T17" fmla="*/ 328 h 352"/>
                <a:gd name="T18" fmla="*/ 4 w 106"/>
                <a:gd name="T19" fmla="*/ 320 h 352"/>
                <a:gd name="T20" fmla="*/ 0 w 106"/>
                <a:gd name="T21" fmla="*/ 310 h 352"/>
                <a:gd name="T22" fmla="*/ 0 w 106"/>
                <a:gd name="T23" fmla="*/ 300 h 352"/>
                <a:gd name="T24" fmla="*/ 0 w 106"/>
                <a:gd name="T25" fmla="*/ 300 h 352"/>
                <a:gd name="T26" fmla="*/ 0 w 106"/>
                <a:gd name="T27" fmla="*/ 134 h 352"/>
                <a:gd name="T28" fmla="*/ 0 w 106"/>
                <a:gd name="T29" fmla="*/ 44 h 352"/>
                <a:gd name="T30" fmla="*/ 52 w 106"/>
                <a:gd name="T31" fmla="*/ 36 h 352"/>
                <a:gd name="T32" fmla="*/ 90 w 106"/>
                <a:gd name="T33" fmla="*/ 0 h 352"/>
                <a:gd name="T34" fmla="*/ 90 w 106"/>
                <a:gd name="T35" fmla="*/ 0 h 352"/>
                <a:gd name="T36" fmla="*/ 96 w 106"/>
                <a:gd name="T37" fmla="*/ 6 h 352"/>
                <a:gd name="T38" fmla="*/ 100 w 106"/>
                <a:gd name="T39" fmla="*/ 16 h 352"/>
                <a:gd name="T40" fmla="*/ 104 w 106"/>
                <a:gd name="T41" fmla="*/ 28 h 352"/>
                <a:gd name="T42" fmla="*/ 106 w 106"/>
                <a:gd name="T43" fmla="*/ 52 h 352"/>
                <a:gd name="T44" fmla="*/ 106 w 106"/>
                <a:gd name="T45" fmla="*/ 138 h 352"/>
                <a:gd name="T46" fmla="*/ 104 w 106"/>
                <a:gd name="T47" fmla="*/ 300 h 352"/>
                <a:gd name="T48" fmla="*/ 104 w 106"/>
                <a:gd name="T49" fmla="*/ 300 h 352"/>
                <a:gd name="T50" fmla="*/ 104 w 106"/>
                <a:gd name="T51" fmla="*/ 310 h 352"/>
                <a:gd name="T52" fmla="*/ 100 w 106"/>
                <a:gd name="T53" fmla="*/ 320 h 352"/>
                <a:gd name="T54" fmla="*/ 96 w 106"/>
                <a:gd name="T55" fmla="*/ 330 h 352"/>
                <a:gd name="T56" fmla="*/ 88 w 106"/>
                <a:gd name="T57" fmla="*/ 338 h 352"/>
                <a:gd name="T58" fmla="*/ 82 w 106"/>
                <a:gd name="T59" fmla="*/ 344 h 352"/>
                <a:gd name="T60" fmla="*/ 72 w 106"/>
                <a:gd name="T61" fmla="*/ 348 h 352"/>
                <a:gd name="T62" fmla="*/ 62 w 106"/>
                <a:gd name="T63" fmla="*/ 352 h 352"/>
                <a:gd name="T64" fmla="*/ 52 w 106"/>
                <a:gd name="T65" fmla="*/ 352 h 352"/>
                <a:gd name="T66" fmla="*/ 52 w 106"/>
                <a:gd name="T67" fmla="*/ 352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6" h="352">
                  <a:moveTo>
                    <a:pt x="52" y="352"/>
                  </a:moveTo>
                  <a:lnTo>
                    <a:pt x="52" y="352"/>
                  </a:lnTo>
                  <a:lnTo>
                    <a:pt x="52" y="352"/>
                  </a:lnTo>
                  <a:lnTo>
                    <a:pt x="52" y="352"/>
                  </a:lnTo>
                  <a:lnTo>
                    <a:pt x="40" y="352"/>
                  </a:lnTo>
                  <a:lnTo>
                    <a:pt x="32" y="348"/>
                  </a:lnTo>
                  <a:lnTo>
                    <a:pt x="22" y="342"/>
                  </a:lnTo>
                  <a:lnTo>
                    <a:pt x="14" y="336"/>
                  </a:lnTo>
                  <a:lnTo>
                    <a:pt x="8" y="328"/>
                  </a:lnTo>
                  <a:lnTo>
                    <a:pt x="4" y="320"/>
                  </a:lnTo>
                  <a:lnTo>
                    <a:pt x="0" y="310"/>
                  </a:lnTo>
                  <a:lnTo>
                    <a:pt x="0" y="300"/>
                  </a:lnTo>
                  <a:lnTo>
                    <a:pt x="0" y="300"/>
                  </a:lnTo>
                  <a:lnTo>
                    <a:pt x="0" y="134"/>
                  </a:lnTo>
                  <a:lnTo>
                    <a:pt x="0" y="44"/>
                  </a:lnTo>
                  <a:lnTo>
                    <a:pt x="52" y="36"/>
                  </a:lnTo>
                  <a:lnTo>
                    <a:pt x="90" y="0"/>
                  </a:lnTo>
                  <a:lnTo>
                    <a:pt x="90" y="0"/>
                  </a:lnTo>
                  <a:lnTo>
                    <a:pt x="96" y="6"/>
                  </a:lnTo>
                  <a:lnTo>
                    <a:pt x="100" y="16"/>
                  </a:lnTo>
                  <a:lnTo>
                    <a:pt x="104" y="28"/>
                  </a:lnTo>
                  <a:lnTo>
                    <a:pt x="106" y="52"/>
                  </a:lnTo>
                  <a:lnTo>
                    <a:pt x="106" y="138"/>
                  </a:lnTo>
                  <a:lnTo>
                    <a:pt x="104" y="300"/>
                  </a:lnTo>
                  <a:lnTo>
                    <a:pt x="104" y="300"/>
                  </a:lnTo>
                  <a:lnTo>
                    <a:pt x="104" y="310"/>
                  </a:lnTo>
                  <a:lnTo>
                    <a:pt x="100" y="320"/>
                  </a:lnTo>
                  <a:lnTo>
                    <a:pt x="96" y="330"/>
                  </a:lnTo>
                  <a:lnTo>
                    <a:pt x="88" y="338"/>
                  </a:lnTo>
                  <a:lnTo>
                    <a:pt x="82" y="344"/>
                  </a:lnTo>
                  <a:lnTo>
                    <a:pt x="72" y="348"/>
                  </a:lnTo>
                  <a:lnTo>
                    <a:pt x="62" y="352"/>
                  </a:lnTo>
                  <a:lnTo>
                    <a:pt x="52" y="352"/>
                  </a:lnTo>
                  <a:lnTo>
                    <a:pt x="52" y="352"/>
                  </a:lnTo>
                  <a:close/>
                </a:path>
              </a:pathLst>
            </a:custGeom>
            <a:solidFill>
              <a:srgbClr val="1A86D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2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15" name="Freeform 19"/>
            <p:cNvSpPr>
              <a:spLocks noEditPoints="1"/>
            </p:cNvSpPr>
            <p:nvPr/>
          </p:nvSpPr>
          <p:spPr bwMode="auto">
            <a:xfrm>
              <a:off x="5077386" y="3609182"/>
              <a:ext cx="186534" cy="185323"/>
            </a:xfrm>
            <a:custGeom>
              <a:avLst/>
              <a:gdLst>
                <a:gd name="T0" fmla="*/ 154 w 308"/>
                <a:gd name="T1" fmla="*/ 306 h 306"/>
                <a:gd name="T2" fmla="*/ 124 w 308"/>
                <a:gd name="T3" fmla="*/ 304 h 306"/>
                <a:gd name="T4" fmla="*/ 94 w 308"/>
                <a:gd name="T5" fmla="*/ 294 h 306"/>
                <a:gd name="T6" fmla="*/ 68 w 308"/>
                <a:gd name="T7" fmla="*/ 280 h 306"/>
                <a:gd name="T8" fmla="*/ 46 w 308"/>
                <a:gd name="T9" fmla="*/ 262 h 306"/>
                <a:gd name="T10" fmla="*/ 26 w 308"/>
                <a:gd name="T11" fmla="*/ 240 h 306"/>
                <a:gd name="T12" fmla="*/ 12 w 308"/>
                <a:gd name="T13" fmla="*/ 212 h 306"/>
                <a:gd name="T14" fmla="*/ 4 w 308"/>
                <a:gd name="T15" fmla="*/ 184 h 306"/>
                <a:gd name="T16" fmla="*/ 0 w 308"/>
                <a:gd name="T17" fmla="*/ 154 h 306"/>
                <a:gd name="T18" fmla="*/ 2 w 308"/>
                <a:gd name="T19" fmla="*/ 138 h 306"/>
                <a:gd name="T20" fmla="*/ 8 w 308"/>
                <a:gd name="T21" fmla="*/ 108 h 306"/>
                <a:gd name="T22" fmla="*/ 20 w 308"/>
                <a:gd name="T23" fmla="*/ 80 h 306"/>
                <a:gd name="T24" fmla="*/ 36 w 308"/>
                <a:gd name="T25" fmla="*/ 56 h 306"/>
                <a:gd name="T26" fmla="*/ 56 w 308"/>
                <a:gd name="T27" fmla="*/ 34 h 306"/>
                <a:gd name="T28" fmla="*/ 82 w 308"/>
                <a:gd name="T29" fmla="*/ 18 h 306"/>
                <a:gd name="T30" fmla="*/ 108 w 308"/>
                <a:gd name="T31" fmla="*/ 6 h 306"/>
                <a:gd name="T32" fmla="*/ 138 w 308"/>
                <a:gd name="T33" fmla="*/ 0 h 306"/>
                <a:gd name="T34" fmla="*/ 154 w 308"/>
                <a:gd name="T35" fmla="*/ 0 h 306"/>
                <a:gd name="T36" fmla="*/ 186 w 308"/>
                <a:gd name="T37" fmla="*/ 2 h 306"/>
                <a:gd name="T38" fmla="*/ 214 w 308"/>
                <a:gd name="T39" fmla="*/ 12 h 306"/>
                <a:gd name="T40" fmla="*/ 240 w 308"/>
                <a:gd name="T41" fmla="*/ 26 h 306"/>
                <a:gd name="T42" fmla="*/ 262 w 308"/>
                <a:gd name="T43" fmla="*/ 44 h 306"/>
                <a:gd name="T44" fmla="*/ 282 w 308"/>
                <a:gd name="T45" fmla="*/ 68 h 306"/>
                <a:gd name="T46" fmla="*/ 296 w 308"/>
                <a:gd name="T47" fmla="*/ 94 h 306"/>
                <a:gd name="T48" fmla="*/ 304 w 308"/>
                <a:gd name="T49" fmla="*/ 122 h 306"/>
                <a:gd name="T50" fmla="*/ 308 w 308"/>
                <a:gd name="T51" fmla="*/ 154 h 306"/>
                <a:gd name="T52" fmla="*/ 308 w 308"/>
                <a:gd name="T53" fmla="*/ 168 h 306"/>
                <a:gd name="T54" fmla="*/ 302 w 308"/>
                <a:gd name="T55" fmla="*/ 198 h 306"/>
                <a:gd name="T56" fmla="*/ 290 w 308"/>
                <a:gd name="T57" fmla="*/ 226 h 306"/>
                <a:gd name="T58" fmla="*/ 272 w 308"/>
                <a:gd name="T59" fmla="*/ 250 h 306"/>
                <a:gd name="T60" fmla="*/ 252 w 308"/>
                <a:gd name="T61" fmla="*/ 272 h 306"/>
                <a:gd name="T62" fmla="*/ 228 w 308"/>
                <a:gd name="T63" fmla="*/ 288 h 306"/>
                <a:gd name="T64" fmla="*/ 200 w 308"/>
                <a:gd name="T65" fmla="*/ 300 h 306"/>
                <a:gd name="T66" fmla="*/ 170 w 308"/>
                <a:gd name="T67" fmla="*/ 306 h 306"/>
                <a:gd name="T68" fmla="*/ 154 w 308"/>
                <a:gd name="T69" fmla="*/ 306 h 306"/>
                <a:gd name="T70" fmla="*/ 154 w 308"/>
                <a:gd name="T71" fmla="*/ 104 h 306"/>
                <a:gd name="T72" fmla="*/ 136 w 308"/>
                <a:gd name="T73" fmla="*/ 108 h 306"/>
                <a:gd name="T74" fmla="*/ 120 w 308"/>
                <a:gd name="T75" fmla="*/ 118 h 306"/>
                <a:gd name="T76" fmla="*/ 110 w 308"/>
                <a:gd name="T77" fmla="*/ 134 h 306"/>
                <a:gd name="T78" fmla="*/ 106 w 308"/>
                <a:gd name="T79" fmla="*/ 154 h 306"/>
                <a:gd name="T80" fmla="*/ 106 w 308"/>
                <a:gd name="T81" fmla="*/ 164 h 306"/>
                <a:gd name="T82" fmla="*/ 114 w 308"/>
                <a:gd name="T83" fmla="*/ 180 h 306"/>
                <a:gd name="T84" fmla="*/ 128 w 308"/>
                <a:gd name="T85" fmla="*/ 194 h 306"/>
                <a:gd name="T86" fmla="*/ 144 w 308"/>
                <a:gd name="T87" fmla="*/ 200 h 306"/>
                <a:gd name="T88" fmla="*/ 154 w 308"/>
                <a:gd name="T89" fmla="*/ 202 h 306"/>
                <a:gd name="T90" fmla="*/ 174 w 308"/>
                <a:gd name="T91" fmla="*/ 198 h 306"/>
                <a:gd name="T92" fmla="*/ 188 w 308"/>
                <a:gd name="T93" fmla="*/ 188 h 306"/>
                <a:gd name="T94" fmla="*/ 200 w 308"/>
                <a:gd name="T95" fmla="*/ 172 h 306"/>
                <a:gd name="T96" fmla="*/ 202 w 308"/>
                <a:gd name="T97" fmla="*/ 154 h 306"/>
                <a:gd name="T98" fmla="*/ 202 w 308"/>
                <a:gd name="T99" fmla="*/ 144 h 306"/>
                <a:gd name="T100" fmla="*/ 194 w 308"/>
                <a:gd name="T101" fmla="*/ 126 h 306"/>
                <a:gd name="T102" fmla="*/ 182 w 308"/>
                <a:gd name="T103" fmla="*/ 112 h 306"/>
                <a:gd name="T104" fmla="*/ 164 w 308"/>
                <a:gd name="T105" fmla="*/ 106 h 306"/>
                <a:gd name="T106" fmla="*/ 154 w 308"/>
                <a:gd name="T107" fmla="*/ 104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08" h="306">
                  <a:moveTo>
                    <a:pt x="154" y="306"/>
                  </a:moveTo>
                  <a:lnTo>
                    <a:pt x="154" y="306"/>
                  </a:lnTo>
                  <a:lnTo>
                    <a:pt x="138" y="306"/>
                  </a:lnTo>
                  <a:lnTo>
                    <a:pt x="124" y="304"/>
                  </a:lnTo>
                  <a:lnTo>
                    <a:pt x="108" y="300"/>
                  </a:lnTo>
                  <a:lnTo>
                    <a:pt x="94" y="294"/>
                  </a:lnTo>
                  <a:lnTo>
                    <a:pt x="82" y="288"/>
                  </a:lnTo>
                  <a:lnTo>
                    <a:pt x="68" y="280"/>
                  </a:lnTo>
                  <a:lnTo>
                    <a:pt x="56" y="272"/>
                  </a:lnTo>
                  <a:lnTo>
                    <a:pt x="46" y="262"/>
                  </a:lnTo>
                  <a:lnTo>
                    <a:pt x="36" y="250"/>
                  </a:lnTo>
                  <a:lnTo>
                    <a:pt x="26" y="240"/>
                  </a:lnTo>
                  <a:lnTo>
                    <a:pt x="20" y="226"/>
                  </a:lnTo>
                  <a:lnTo>
                    <a:pt x="12" y="212"/>
                  </a:lnTo>
                  <a:lnTo>
                    <a:pt x="8" y="198"/>
                  </a:lnTo>
                  <a:lnTo>
                    <a:pt x="4" y="184"/>
                  </a:lnTo>
                  <a:lnTo>
                    <a:pt x="2" y="168"/>
                  </a:lnTo>
                  <a:lnTo>
                    <a:pt x="0" y="154"/>
                  </a:lnTo>
                  <a:lnTo>
                    <a:pt x="0" y="154"/>
                  </a:lnTo>
                  <a:lnTo>
                    <a:pt x="2" y="138"/>
                  </a:lnTo>
                  <a:lnTo>
                    <a:pt x="4" y="122"/>
                  </a:lnTo>
                  <a:lnTo>
                    <a:pt x="8" y="108"/>
                  </a:lnTo>
                  <a:lnTo>
                    <a:pt x="12" y="94"/>
                  </a:lnTo>
                  <a:lnTo>
                    <a:pt x="20" y="80"/>
                  </a:lnTo>
                  <a:lnTo>
                    <a:pt x="26" y="68"/>
                  </a:lnTo>
                  <a:lnTo>
                    <a:pt x="36" y="56"/>
                  </a:lnTo>
                  <a:lnTo>
                    <a:pt x="46" y="44"/>
                  </a:lnTo>
                  <a:lnTo>
                    <a:pt x="56" y="34"/>
                  </a:lnTo>
                  <a:lnTo>
                    <a:pt x="68" y="26"/>
                  </a:lnTo>
                  <a:lnTo>
                    <a:pt x="82" y="18"/>
                  </a:lnTo>
                  <a:lnTo>
                    <a:pt x="94" y="12"/>
                  </a:lnTo>
                  <a:lnTo>
                    <a:pt x="108" y="6"/>
                  </a:lnTo>
                  <a:lnTo>
                    <a:pt x="124" y="2"/>
                  </a:lnTo>
                  <a:lnTo>
                    <a:pt x="138" y="0"/>
                  </a:lnTo>
                  <a:lnTo>
                    <a:pt x="154" y="0"/>
                  </a:lnTo>
                  <a:lnTo>
                    <a:pt x="154" y="0"/>
                  </a:lnTo>
                  <a:lnTo>
                    <a:pt x="170" y="0"/>
                  </a:lnTo>
                  <a:lnTo>
                    <a:pt x="186" y="2"/>
                  </a:lnTo>
                  <a:lnTo>
                    <a:pt x="200" y="6"/>
                  </a:lnTo>
                  <a:lnTo>
                    <a:pt x="214" y="12"/>
                  </a:lnTo>
                  <a:lnTo>
                    <a:pt x="228" y="18"/>
                  </a:lnTo>
                  <a:lnTo>
                    <a:pt x="240" y="26"/>
                  </a:lnTo>
                  <a:lnTo>
                    <a:pt x="252" y="34"/>
                  </a:lnTo>
                  <a:lnTo>
                    <a:pt x="262" y="44"/>
                  </a:lnTo>
                  <a:lnTo>
                    <a:pt x="272" y="56"/>
                  </a:lnTo>
                  <a:lnTo>
                    <a:pt x="282" y="68"/>
                  </a:lnTo>
                  <a:lnTo>
                    <a:pt x="290" y="80"/>
                  </a:lnTo>
                  <a:lnTo>
                    <a:pt x="296" y="94"/>
                  </a:lnTo>
                  <a:lnTo>
                    <a:pt x="302" y="108"/>
                  </a:lnTo>
                  <a:lnTo>
                    <a:pt x="304" y="122"/>
                  </a:lnTo>
                  <a:lnTo>
                    <a:pt x="308" y="138"/>
                  </a:lnTo>
                  <a:lnTo>
                    <a:pt x="308" y="154"/>
                  </a:lnTo>
                  <a:lnTo>
                    <a:pt x="308" y="154"/>
                  </a:lnTo>
                  <a:lnTo>
                    <a:pt x="308" y="168"/>
                  </a:lnTo>
                  <a:lnTo>
                    <a:pt x="304" y="184"/>
                  </a:lnTo>
                  <a:lnTo>
                    <a:pt x="302" y="198"/>
                  </a:lnTo>
                  <a:lnTo>
                    <a:pt x="296" y="212"/>
                  </a:lnTo>
                  <a:lnTo>
                    <a:pt x="290" y="226"/>
                  </a:lnTo>
                  <a:lnTo>
                    <a:pt x="282" y="240"/>
                  </a:lnTo>
                  <a:lnTo>
                    <a:pt x="272" y="250"/>
                  </a:lnTo>
                  <a:lnTo>
                    <a:pt x="262" y="262"/>
                  </a:lnTo>
                  <a:lnTo>
                    <a:pt x="252" y="272"/>
                  </a:lnTo>
                  <a:lnTo>
                    <a:pt x="240" y="280"/>
                  </a:lnTo>
                  <a:lnTo>
                    <a:pt x="228" y="288"/>
                  </a:lnTo>
                  <a:lnTo>
                    <a:pt x="214" y="294"/>
                  </a:lnTo>
                  <a:lnTo>
                    <a:pt x="200" y="300"/>
                  </a:lnTo>
                  <a:lnTo>
                    <a:pt x="186" y="304"/>
                  </a:lnTo>
                  <a:lnTo>
                    <a:pt x="170" y="306"/>
                  </a:lnTo>
                  <a:lnTo>
                    <a:pt x="154" y="306"/>
                  </a:lnTo>
                  <a:lnTo>
                    <a:pt x="154" y="306"/>
                  </a:lnTo>
                  <a:close/>
                  <a:moveTo>
                    <a:pt x="154" y="104"/>
                  </a:moveTo>
                  <a:lnTo>
                    <a:pt x="154" y="104"/>
                  </a:lnTo>
                  <a:lnTo>
                    <a:pt x="144" y="106"/>
                  </a:lnTo>
                  <a:lnTo>
                    <a:pt x="136" y="108"/>
                  </a:lnTo>
                  <a:lnTo>
                    <a:pt x="128" y="112"/>
                  </a:lnTo>
                  <a:lnTo>
                    <a:pt x="120" y="118"/>
                  </a:lnTo>
                  <a:lnTo>
                    <a:pt x="114" y="126"/>
                  </a:lnTo>
                  <a:lnTo>
                    <a:pt x="110" y="134"/>
                  </a:lnTo>
                  <a:lnTo>
                    <a:pt x="106" y="144"/>
                  </a:lnTo>
                  <a:lnTo>
                    <a:pt x="106" y="154"/>
                  </a:lnTo>
                  <a:lnTo>
                    <a:pt x="106" y="154"/>
                  </a:lnTo>
                  <a:lnTo>
                    <a:pt x="106" y="164"/>
                  </a:lnTo>
                  <a:lnTo>
                    <a:pt x="110" y="172"/>
                  </a:lnTo>
                  <a:lnTo>
                    <a:pt x="114" y="180"/>
                  </a:lnTo>
                  <a:lnTo>
                    <a:pt x="120" y="188"/>
                  </a:lnTo>
                  <a:lnTo>
                    <a:pt x="128" y="194"/>
                  </a:lnTo>
                  <a:lnTo>
                    <a:pt x="136" y="198"/>
                  </a:lnTo>
                  <a:lnTo>
                    <a:pt x="144" y="200"/>
                  </a:lnTo>
                  <a:lnTo>
                    <a:pt x="154" y="202"/>
                  </a:lnTo>
                  <a:lnTo>
                    <a:pt x="154" y="202"/>
                  </a:lnTo>
                  <a:lnTo>
                    <a:pt x="164" y="200"/>
                  </a:lnTo>
                  <a:lnTo>
                    <a:pt x="174" y="198"/>
                  </a:lnTo>
                  <a:lnTo>
                    <a:pt x="182" y="194"/>
                  </a:lnTo>
                  <a:lnTo>
                    <a:pt x="188" y="188"/>
                  </a:lnTo>
                  <a:lnTo>
                    <a:pt x="194" y="180"/>
                  </a:lnTo>
                  <a:lnTo>
                    <a:pt x="200" y="172"/>
                  </a:lnTo>
                  <a:lnTo>
                    <a:pt x="202" y="164"/>
                  </a:lnTo>
                  <a:lnTo>
                    <a:pt x="202" y="154"/>
                  </a:lnTo>
                  <a:lnTo>
                    <a:pt x="202" y="154"/>
                  </a:lnTo>
                  <a:lnTo>
                    <a:pt x="202" y="144"/>
                  </a:lnTo>
                  <a:lnTo>
                    <a:pt x="200" y="134"/>
                  </a:lnTo>
                  <a:lnTo>
                    <a:pt x="194" y="126"/>
                  </a:lnTo>
                  <a:lnTo>
                    <a:pt x="188" y="118"/>
                  </a:lnTo>
                  <a:lnTo>
                    <a:pt x="182" y="112"/>
                  </a:lnTo>
                  <a:lnTo>
                    <a:pt x="174" y="108"/>
                  </a:lnTo>
                  <a:lnTo>
                    <a:pt x="164" y="106"/>
                  </a:lnTo>
                  <a:lnTo>
                    <a:pt x="154" y="104"/>
                  </a:lnTo>
                  <a:lnTo>
                    <a:pt x="154" y="104"/>
                  </a:lnTo>
                  <a:close/>
                </a:path>
              </a:pathLst>
            </a:custGeom>
            <a:solidFill>
              <a:srgbClr val="1A86D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2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16" name="Freeform 20"/>
            <p:cNvSpPr>
              <a:spLocks noEditPoints="1"/>
            </p:cNvSpPr>
            <p:nvPr/>
          </p:nvSpPr>
          <p:spPr bwMode="auto">
            <a:xfrm>
              <a:off x="7250039" y="2854566"/>
              <a:ext cx="186534" cy="186534"/>
            </a:xfrm>
            <a:custGeom>
              <a:avLst/>
              <a:gdLst>
                <a:gd name="T0" fmla="*/ 154 w 308"/>
                <a:gd name="T1" fmla="*/ 308 h 308"/>
                <a:gd name="T2" fmla="*/ 122 w 308"/>
                <a:gd name="T3" fmla="*/ 304 h 308"/>
                <a:gd name="T4" fmla="*/ 94 w 308"/>
                <a:gd name="T5" fmla="*/ 296 h 308"/>
                <a:gd name="T6" fmla="*/ 68 w 308"/>
                <a:gd name="T7" fmla="*/ 282 h 308"/>
                <a:gd name="T8" fmla="*/ 44 w 308"/>
                <a:gd name="T9" fmla="*/ 262 h 308"/>
                <a:gd name="T10" fmla="*/ 26 w 308"/>
                <a:gd name="T11" fmla="*/ 240 h 308"/>
                <a:gd name="T12" fmla="*/ 12 w 308"/>
                <a:gd name="T13" fmla="*/ 214 h 308"/>
                <a:gd name="T14" fmla="*/ 2 w 308"/>
                <a:gd name="T15" fmla="*/ 184 h 308"/>
                <a:gd name="T16" fmla="*/ 0 w 308"/>
                <a:gd name="T17" fmla="*/ 154 h 308"/>
                <a:gd name="T18" fmla="*/ 0 w 308"/>
                <a:gd name="T19" fmla="*/ 138 h 308"/>
                <a:gd name="T20" fmla="*/ 6 w 308"/>
                <a:gd name="T21" fmla="*/ 108 h 308"/>
                <a:gd name="T22" fmla="*/ 18 w 308"/>
                <a:gd name="T23" fmla="*/ 80 h 308"/>
                <a:gd name="T24" fmla="*/ 34 w 308"/>
                <a:gd name="T25" fmla="*/ 56 h 308"/>
                <a:gd name="T26" fmla="*/ 56 w 308"/>
                <a:gd name="T27" fmla="*/ 36 h 308"/>
                <a:gd name="T28" fmla="*/ 80 w 308"/>
                <a:gd name="T29" fmla="*/ 18 h 308"/>
                <a:gd name="T30" fmla="*/ 108 w 308"/>
                <a:gd name="T31" fmla="*/ 6 h 308"/>
                <a:gd name="T32" fmla="*/ 138 w 308"/>
                <a:gd name="T33" fmla="*/ 0 h 308"/>
                <a:gd name="T34" fmla="*/ 154 w 308"/>
                <a:gd name="T35" fmla="*/ 0 h 308"/>
                <a:gd name="T36" fmla="*/ 184 w 308"/>
                <a:gd name="T37" fmla="*/ 4 h 308"/>
                <a:gd name="T38" fmla="*/ 214 w 308"/>
                <a:gd name="T39" fmla="*/ 12 h 308"/>
                <a:gd name="T40" fmla="*/ 240 w 308"/>
                <a:gd name="T41" fmla="*/ 26 h 308"/>
                <a:gd name="T42" fmla="*/ 262 w 308"/>
                <a:gd name="T43" fmla="*/ 46 h 308"/>
                <a:gd name="T44" fmla="*/ 280 w 308"/>
                <a:gd name="T45" fmla="*/ 68 h 308"/>
                <a:gd name="T46" fmla="*/ 294 w 308"/>
                <a:gd name="T47" fmla="*/ 94 h 308"/>
                <a:gd name="T48" fmla="*/ 304 w 308"/>
                <a:gd name="T49" fmla="*/ 122 h 308"/>
                <a:gd name="T50" fmla="*/ 308 w 308"/>
                <a:gd name="T51" fmla="*/ 154 h 308"/>
                <a:gd name="T52" fmla="*/ 306 w 308"/>
                <a:gd name="T53" fmla="*/ 170 h 308"/>
                <a:gd name="T54" fmla="*/ 300 w 308"/>
                <a:gd name="T55" fmla="*/ 200 h 308"/>
                <a:gd name="T56" fmla="*/ 288 w 308"/>
                <a:gd name="T57" fmla="*/ 226 h 308"/>
                <a:gd name="T58" fmla="*/ 272 w 308"/>
                <a:gd name="T59" fmla="*/ 252 h 308"/>
                <a:gd name="T60" fmla="*/ 252 w 308"/>
                <a:gd name="T61" fmla="*/ 272 h 308"/>
                <a:gd name="T62" fmla="*/ 226 w 308"/>
                <a:gd name="T63" fmla="*/ 288 h 308"/>
                <a:gd name="T64" fmla="*/ 200 w 308"/>
                <a:gd name="T65" fmla="*/ 300 h 308"/>
                <a:gd name="T66" fmla="*/ 170 w 308"/>
                <a:gd name="T67" fmla="*/ 306 h 308"/>
                <a:gd name="T68" fmla="*/ 154 w 308"/>
                <a:gd name="T69" fmla="*/ 308 h 308"/>
                <a:gd name="T70" fmla="*/ 154 w 308"/>
                <a:gd name="T71" fmla="*/ 104 h 308"/>
                <a:gd name="T72" fmla="*/ 134 w 308"/>
                <a:gd name="T73" fmla="*/ 108 h 308"/>
                <a:gd name="T74" fmla="*/ 120 w 308"/>
                <a:gd name="T75" fmla="*/ 120 h 308"/>
                <a:gd name="T76" fmla="*/ 108 w 308"/>
                <a:gd name="T77" fmla="*/ 134 h 308"/>
                <a:gd name="T78" fmla="*/ 104 w 308"/>
                <a:gd name="T79" fmla="*/ 154 h 308"/>
                <a:gd name="T80" fmla="*/ 106 w 308"/>
                <a:gd name="T81" fmla="*/ 164 h 308"/>
                <a:gd name="T82" fmla="*/ 114 w 308"/>
                <a:gd name="T83" fmla="*/ 180 h 308"/>
                <a:gd name="T84" fmla="*/ 126 w 308"/>
                <a:gd name="T85" fmla="*/ 194 h 308"/>
                <a:gd name="T86" fmla="*/ 144 w 308"/>
                <a:gd name="T87" fmla="*/ 202 h 308"/>
                <a:gd name="T88" fmla="*/ 154 w 308"/>
                <a:gd name="T89" fmla="*/ 202 h 308"/>
                <a:gd name="T90" fmla="*/ 172 w 308"/>
                <a:gd name="T91" fmla="*/ 198 h 308"/>
                <a:gd name="T92" fmla="*/ 188 w 308"/>
                <a:gd name="T93" fmla="*/ 188 h 308"/>
                <a:gd name="T94" fmla="*/ 198 w 308"/>
                <a:gd name="T95" fmla="*/ 172 h 308"/>
                <a:gd name="T96" fmla="*/ 202 w 308"/>
                <a:gd name="T97" fmla="*/ 154 h 308"/>
                <a:gd name="T98" fmla="*/ 202 w 308"/>
                <a:gd name="T99" fmla="*/ 144 h 308"/>
                <a:gd name="T100" fmla="*/ 194 w 308"/>
                <a:gd name="T101" fmla="*/ 126 h 308"/>
                <a:gd name="T102" fmla="*/ 180 w 308"/>
                <a:gd name="T103" fmla="*/ 114 h 308"/>
                <a:gd name="T104" fmla="*/ 164 w 308"/>
                <a:gd name="T105" fmla="*/ 106 h 308"/>
                <a:gd name="T106" fmla="*/ 154 w 308"/>
                <a:gd name="T107" fmla="*/ 104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08" h="308">
                  <a:moveTo>
                    <a:pt x="154" y="308"/>
                  </a:moveTo>
                  <a:lnTo>
                    <a:pt x="154" y="308"/>
                  </a:lnTo>
                  <a:lnTo>
                    <a:pt x="138" y="306"/>
                  </a:lnTo>
                  <a:lnTo>
                    <a:pt x="122" y="304"/>
                  </a:lnTo>
                  <a:lnTo>
                    <a:pt x="108" y="300"/>
                  </a:lnTo>
                  <a:lnTo>
                    <a:pt x="94" y="296"/>
                  </a:lnTo>
                  <a:lnTo>
                    <a:pt x="80" y="288"/>
                  </a:lnTo>
                  <a:lnTo>
                    <a:pt x="68" y="282"/>
                  </a:lnTo>
                  <a:lnTo>
                    <a:pt x="56" y="272"/>
                  </a:lnTo>
                  <a:lnTo>
                    <a:pt x="44" y="262"/>
                  </a:lnTo>
                  <a:lnTo>
                    <a:pt x="34" y="252"/>
                  </a:lnTo>
                  <a:lnTo>
                    <a:pt x="26" y="240"/>
                  </a:lnTo>
                  <a:lnTo>
                    <a:pt x="18" y="226"/>
                  </a:lnTo>
                  <a:lnTo>
                    <a:pt x="12" y="214"/>
                  </a:lnTo>
                  <a:lnTo>
                    <a:pt x="6" y="200"/>
                  </a:lnTo>
                  <a:lnTo>
                    <a:pt x="2" y="184"/>
                  </a:lnTo>
                  <a:lnTo>
                    <a:pt x="0" y="170"/>
                  </a:lnTo>
                  <a:lnTo>
                    <a:pt x="0" y="154"/>
                  </a:lnTo>
                  <a:lnTo>
                    <a:pt x="0" y="154"/>
                  </a:lnTo>
                  <a:lnTo>
                    <a:pt x="0" y="138"/>
                  </a:lnTo>
                  <a:lnTo>
                    <a:pt x="2" y="122"/>
                  </a:lnTo>
                  <a:lnTo>
                    <a:pt x="6" y="108"/>
                  </a:lnTo>
                  <a:lnTo>
                    <a:pt x="12" y="94"/>
                  </a:lnTo>
                  <a:lnTo>
                    <a:pt x="18" y="80"/>
                  </a:lnTo>
                  <a:lnTo>
                    <a:pt x="26" y="68"/>
                  </a:lnTo>
                  <a:lnTo>
                    <a:pt x="34" y="56"/>
                  </a:lnTo>
                  <a:lnTo>
                    <a:pt x="44" y="46"/>
                  </a:lnTo>
                  <a:lnTo>
                    <a:pt x="56" y="36"/>
                  </a:lnTo>
                  <a:lnTo>
                    <a:pt x="68" y="26"/>
                  </a:lnTo>
                  <a:lnTo>
                    <a:pt x="80" y="18"/>
                  </a:lnTo>
                  <a:lnTo>
                    <a:pt x="94" y="12"/>
                  </a:lnTo>
                  <a:lnTo>
                    <a:pt x="108" y="6"/>
                  </a:lnTo>
                  <a:lnTo>
                    <a:pt x="122" y="4"/>
                  </a:lnTo>
                  <a:lnTo>
                    <a:pt x="138" y="0"/>
                  </a:lnTo>
                  <a:lnTo>
                    <a:pt x="154" y="0"/>
                  </a:lnTo>
                  <a:lnTo>
                    <a:pt x="154" y="0"/>
                  </a:lnTo>
                  <a:lnTo>
                    <a:pt x="170" y="0"/>
                  </a:lnTo>
                  <a:lnTo>
                    <a:pt x="184" y="4"/>
                  </a:lnTo>
                  <a:lnTo>
                    <a:pt x="200" y="6"/>
                  </a:lnTo>
                  <a:lnTo>
                    <a:pt x="214" y="12"/>
                  </a:lnTo>
                  <a:lnTo>
                    <a:pt x="226" y="18"/>
                  </a:lnTo>
                  <a:lnTo>
                    <a:pt x="240" y="26"/>
                  </a:lnTo>
                  <a:lnTo>
                    <a:pt x="252" y="36"/>
                  </a:lnTo>
                  <a:lnTo>
                    <a:pt x="262" y="46"/>
                  </a:lnTo>
                  <a:lnTo>
                    <a:pt x="272" y="56"/>
                  </a:lnTo>
                  <a:lnTo>
                    <a:pt x="280" y="68"/>
                  </a:lnTo>
                  <a:lnTo>
                    <a:pt x="288" y="80"/>
                  </a:lnTo>
                  <a:lnTo>
                    <a:pt x="294" y="94"/>
                  </a:lnTo>
                  <a:lnTo>
                    <a:pt x="300" y="108"/>
                  </a:lnTo>
                  <a:lnTo>
                    <a:pt x="304" y="122"/>
                  </a:lnTo>
                  <a:lnTo>
                    <a:pt x="306" y="138"/>
                  </a:lnTo>
                  <a:lnTo>
                    <a:pt x="308" y="154"/>
                  </a:lnTo>
                  <a:lnTo>
                    <a:pt x="308" y="154"/>
                  </a:lnTo>
                  <a:lnTo>
                    <a:pt x="306" y="170"/>
                  </a:lnTo>
                  <a:lnTo>
                    <a:pt x="304" y="184"/>
                  </a:lnTo>
                  <a:lnTo>
                    <a:pt x="300" y="200"/>
                  </a:lnTo>
                  <a:lnTo>
                    <a:pt x="294" y="214"/>
                  </a:lnTo>
                  <a:lnTo>
                    <a:pt x="288" y="226"/>
                  </a:lnTo>
                  <a:lnTo>
                    <a:pt x="280" y="240"/>
                  </a:lnTo>
                  <a:lnTo>
                    <a:pt x="272" y="252"/>
                  </a:lnTo>
                  <a:lnTo>
                    <a:pt x="262" y="262"/>
                  </a:lnTo>
                  <a:lnTo>
                    <a:pt x="252" y="272"/>
                  </a:lnTo>
                  <a:lnTo>
                    <a:pt x="240" y="282"/>
                  </a:lnTo>
                  <a:lnTo>
                    <a:pt x="226" y="288"/>
                  </a:lnTo>
                  <a:lnTo>
                    <a:pt x="214" y="296"/>
                  </a:lnTo>
                  <a:lnTo>
                    <a:pt x="200" y="300"/>
                  </a:lnTo>
                  <a:lnTo>
                    <a:pt x="184" y="304"/>
                  </a:lnTo>
                  <a:lnTo>
                    <a:pt x="170" y="306"/>
                  </a:lnTo>
                  <a:lnTo>
                    <a:pt x="154" y="308"/>
                  </a:lnTo>
                  <a:lnTo>
                    <a:pt x="154" y="308"/>
                  </a:lnTo>
                  <a:close/>
                  <a:moveTo>
                    <a:pt x="154" y="104"/>
                  </a:moveTo>
                  <a:lnTo>
                    <a:pt x="154" y="104"/>
                  </a:lnTo>
                  <a:lnTo>
                    <a:pt x="144" y="106"/>
                  </a:lnTo>
                  <a:lnTo>
                    <a:pt x="134" y="108"/>
                  </a:lnTo>
                  <a:lnTo>
                    <a:pt x="126" y="114"/>
                  </a:lnTo>
                  <a:lnTo>
                    <a:pt x="120" y="120"/>
                  </a:lnTo>
                  <a:lnTo>
                    <a:pt x="114" y="126"/>
                  </a:lnTo>
                  <a:lnTo>
                    <a:pt x="108" y="134"/>
                  </a:lnTo>
                  <a:lnTo>
                    <a:pt x="106" y="144"/>
                  </a:lnTo>
                  <a:lnTo>
                    <a:pt x="104" y="154"/>
                  </a:lnTo>
                  <a:lnTo>
                    <a:pt x="104" y="154"/>
                  </a:lnTo>
                  <a:lnTo>
                    <a:pt x="106" y="164"/>
                  </a:lnTo>
                  <a:lnTo>
                    <a:pt x="108" y="172"/>
                  </a:lnTo>
                  <a:lnTo>
                    <a:pt x="114" y="180"/>
                  </a:lnTo>
                  <a:lnTo>
                    <a:pt x="120" y="188"/>
                  </a:lnTo>
                  <a:lnTo>
                    <a:pt x="126" y="194"/>
                  </a:lnTo>
                  <a:lnTo>
                    <a:pt x="134" y="198"/>
                  </a:lnTo>
                  <a:lnTo>
                    <a:pt x="144" y="202"/>
                  </a:lnTo>
                  <a:lnTo>
                    <a:pt x="154" y="202"/>
                  </a:lnTo>
                  <a:lnTo>
                    <a:pt x="154" y="202"/>
                  </a:lnTo>
                  <a:lnTo>
                    <a:pt x="164" y="202"/>
                  </a:lnTo>
                  <a:lnTo>
                    <a:pt x="172" y="198"/>
                  </a:lnTo>
                  <a:lnTo>
                    <a:pt x="180" y="194"/>
                  </a:lnTo>
                  <a:lnTo>
                    <a:pt x="188" y="188"/>
                  </a:lnTo>
                  <a:lnTo>
                    <a:pt x="194" y="180"/>
                  </a:lnTo>
                  <a:lnTo>
                    <a:pt x="198" y="172"/>
                  </a:lnTo>
                  <a:lnTo>
                    <a:pt x="202" y="164"/>
                  </a:lnTo>
                  <a:lnTo>
                    <a:pt x="202" y="154"/>
                  </a:lnTo>
                  <a:lnTo>
                    <a:pt x="202" y="154"/>
                  </a:lnTo>
                  <a:lnTo>
                    <a:pt x="202" y="144"/>
                  </a:lnTo>
                  <a:lnTo>
                    <a:pt x="198" y="134"/>
                  </a:lnTo>
                  <a:lnTo>
                    <a:pt x="194" y="126"/>
                  </a:lnTo>
                  <a:lnTo>
                    <a:pt x="188" y="120"/>
                  </a:lnTo>
                  <a:lnTo>
                    <a:pt x="180" y="114"/>
                  </a:lnTo>
                  <a:lnTo>
                    <a:pt x="172" y="108"/>
                  </a:lnTo>
                  <a:lnTo>
                    <a:pt x="164" y="106"/>
                  </a:lnTo>
                  <a:lnTo>
                    <a:pt x="154" y="104"/>
                  </a:lnTo>
                  <a:lnTo>
                    <a:pt x="154" y="104"/>
                  </a:lnTo>
                  <a:close/>
                </a:path>
              </a:pathLst>
            </a:custGeom>
            <a:solidFill>
              <a:srgbClr val="1A86D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2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grpSp>
          <p:nvGrpSpPr>
            <p:cNvPr id="17" name="Group 16"/>
            <p:cNvGrpSpPr/>
            <p:nvPr/>
          </p:nvGrpSpPr>
          <p:grpSpPr>
            <a:xfrm>
              <a:off x="5413104" y="2621197"/>
              <a:ext cx="1326042" cy="1326043"/>
              <a:chOff x="5413104" y="2598477"/>
              <a:chExt cx="1326042" cy="1326043"/>
            </a:xfrm>
          </p:grpSpPr>
          <p:sp>
            <p:nvSpPr>
              <p:cNvPr id="18" name="Freeform 5"/>
              <p:cNvSpPr>
                <a:spLocks/>
              </p:cNvSpPr>
              <p:nvPr/>
            </p:nvSpPr>
            <p:spPr bwMode="auto">
              <a:xfrm>
                <a:off x="5642613" y="3166154"/>
                <a:ext cx="838193" cy="391237"/>
              </a:xfrm>
              <a:custGeom>
                <a:avLst/>
                <a:gdLst>
                  <a:gd name="T0" fmla="*/ 1228 w 1384"/>
                  <a:gd name="T1" fmla="*/ 646 h 646"/>
                  <a:gd name="T2" fmla="*/ 1198 w 1384"/>
                  <a:gd name="T3" fmla="*/ 636 h 646"/>
                  <a:gd name="T4" fmla="*/ 1178 w 1384"/>
                  <a:gd name="T5" fmla="*/ 614 h 646"/>
                  <a:gd name="T6" fmla="*/ 1174 w 1384"/>
                  <a:gd name="T7" fmla="*/ 106 h 646"/>
                  <a:gd name="T8" fmla="*/ 1118 w 1384"/>
                  <a:gd name="T9" fmla="*/ 594 h 646"/>
                  <a:gd name="T10" fmla="*/ 1108 w 1384"/>
                  <a:gd name="T11" fmla="*/ 622 h 646"/>
                  <a:gd name="T12" fmla="*/ 1086 w 1384"/>
                  <a:gd name="T13" fmla="*/ 642 h 646"/>
                  <a:gd name="T14" fmla="*/ 824 w 1384"/>
                  <a:gd name="T15" fmla="*/ 646 h 646"/>
                  <a:gd name="T16" fmla="*/ 804 w 1384"/>
                  <a:gd name="T17" fmla="*/ 642 h 646"/>
                  <a:gd name="T18" fmla="*/ 780 w 1384"/>
                  <a:gd name="T19" fmla="*/ 622 h 646"/>
                  <a:gd name="T20" fmla="*/ 772 w 1384"/>
                  <a:gd name="T21" fmla="*/ 594 h 646"/>
                  <a:gd name="T22" fmla="*/ 714 w 1384"/>
                  <a:gd name="T23" fmla="*/ 594 h 646"/>
                  <a:gd name="T24" fmla="*/ 710 w 1384"/>
                  <a:gd name="T25" fmla="*/ 614 h 646"/>
                  <a:gd name="T26" fmla="*/ 690 w 1384"/>
                  <a:gd name="T27" fmla="*/ 636 h 646"/>
                  <a:gd name="T28" fmla="*/ 662 w 1384"/>
                  <a:gd name="T29" fmla="*/ 646 h 646"/>
                  <a:gd name="T30" fmla="*/ 410 w 1384"/>
                  <a:gd name="T31" fmla="*/ 644 h 646"/>
                  <a:gd name="T32" fmla="*/ 384 w 1384"/>
                  <a:gd name="T33" fmla="*/ 630 h 646"/>
                  <a:gd name="T34" fmla="*/ 368 w 1384"/>
                  <a:gd name="T35" fmla="*/ 604 h 646"/>
                  <a:gd name="T36" fmla="*/ 310 w 1384"/>
                  <a:gd name="T37" fmla="*/ 322 h 646"/>
                  <a:gd name="T38" fmla="*/ 310 w 1384"/>
                  <a:gd name="T39" fmla="*/ 604 h 646"/>
                  <a:gd name="T40" fmla="*/ 296 w 1384"/>
                  <a:gd name="T41" fmla="*/ 630 h 646"/>
                  <a:gd name="T42" fmla="*/ 268 w 1384"/>
                  <a:gd name="T43" fmla="*/ 644 h 646"/>
                  <a:gd name="T44" fmla="*/ 52 w 1384"/>
                  <a:gd name="T45" fmla="*/ 646 h 646"/>
                  <a:gd name="T46" fmla="*/ 24 w 1384"/>
                  <a:gd name="T47" fmla="*/ 636 h 646"/>
                  <a:gd name="T48" fmla="*/ 4 w 1384"/>
                  <a:gd name="T49" fmla="*/ 614 h 646"/>
                  <a:gd name="T50" fmla="*/ 0 w 1384"/>
                  <a:gd name="T51" fmla="*/ 594 h 646"/>
                  <a:gd name="T52" fmla="*/ 10 w 1384"/>
                  <a:gd name="T53" fmla="*/ 564 h 646"/>
                  <a:gd name="T54" fmla="*/ 32 w 1384"/>
                  <a:gd name="T55" fmla="*/ 544 h 646"/>
                  <a:gd name="T56" fmla="*/ 206 w 1384"/>
                  <a:gd name="T57" fmla="*/ 540 h 646"/>
                  <a:gd name="T58" fmla="*/ 208 w 1384"/>
                  <a:gd name="T59" fmla="*/ 278 h 646"/>
                  <a:gd name="T60" fmla="*/ 228 w 1384"/>
                  <a:gd name="T61" fmla="*/ 240 h 646"/>
                  <a:gd name="T62" fmla="*/ 266 w 1384"/>
                  <a:gd name="T63" fmla="*/ 218 h 646"/>
                  <a:gd name="T64" fmla="*/ 398 w 1384"/>
                  <a:gd name="T65" fmla="*/ 218 h 646"/>
                  <a:gd name="T66" fmla="*/ 440 w 1384"/>
                  <a:gd name="T67" fmla="*/ 230 h 646"/>
                  <a:gd name="T68" fmla="*/ 466 w 1384"/>
                  <a:gd name="T69" fmla="*/ 264 h 646"/>
                  <a:gd name="T70" fmla="*/ 472 w 1384"/>
                  <a:gd name="T71" fmla="*/ 540 h 646"/>
                  <a:gd name="T72" fmla="*/ 608 w 1384"/>
                  <a:gd name="T73" fmla="*/ 152 h 646"/>
                  <a:gd name="T74" fmla="*/ 622 w 1384"/>
                  <a:gd name="T75" fmla="*/ 110 h 646"/>
                  <a:gd name="T76" fmla="*/ 654 w 1384"/>
                  <a:gd name="T77" fmla="*/ 82 h 646"/>
                  <a:gd name="T78" fmla="*/ 800 w 1384"/>
                  <a:gd name="T79" fmla="*/ 76 h 646"/>
                  <a:gd name="T80" fmla="*/ 830 w 1384"/>
                  <a:gd name="T81" fmla="*/ 82 h 646"/>
                  <a:gd name="T82" fmla="*/ 864 w 1384"/>
                  <a:gd name="T83" fmla="*/ 110 h 646"/>
                  <a:gd name="T84" fmla="*/ 876 w 1384"/>
                  <a:gd name="T85" fmla="*/ 152 h 646"/>
                  <a:gd name="T86" fmla="*/ 1012 w 1384"/>
                  <a:gd name="T87" fmla="*/ 76 h 646"/>
                  <a:gd name="T88" fmla="*/ 1018 w 1384"/>
                  <a:gd name="T89" fmla="*/ 46 h 646"/>
                  <a:gd name="T90" fmla="*/ 1046 w 1384"/>
                  <a:gd name="T91" fmla="*/ 12 h 646"/>
                  <a:gd name="T92" fmla="*/ 1088 w 1384"/>
                  <a:gd name="T93" fmla="*/ 0 h 646"/>
                  <a:gd name="T94" fmla="*/ 1220 w 1384"/>
                  <a:gd name="T95" fmla="*/ 2 h 646"/>
                  <a:gd name="T96" fmla="*/ 1258 w 1384"/>
                  <a:gd name="T97" fmla="*/ 22 h 646"/>
                  <a:gd name="T98" fmla="*/ 1278 w 1384"/>
                  <a:gd name="T99" fmla="*/ 60 h 646"/>
                  <a:gd name="T100" fmla="*/ 1332 w 1384"/>
                  <a:gd name="T101" fmla="*/ 540 h 646"/>
                  <a:gd name="T102" fmla="*/ 1352 w 1384"/>
                  <a:gd name="T103" fmla="*/ 544 h 646"/>
                  <a:gd name="T104" fmla="*/ 1376 w 1384"/>
                  <a:gd name="T105" fmla="*/ 564 h 646"/>
                  <a:gd name="T106" fmla="*/ 1384 w 1384"/>
                  <a:gd name="T107" fmla="*/ 594 h 646"/>
                  <a:gd name="T108" fmla="*/ 1380 w 1384"/>
                  <a:gd name="T109" fmla="*/ 614 h 646"/>
                  <a:gd name="T110" fmla="*/ 1362 w 1384"/>
                  <a:gd name="T111" fmla="*/ 636 h 646"/>
                  <a:gd name="T112" fmla="*/ 1332 w 1384"/>
                  <a:gd name="T113" fmla="*/ 646 h 6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384" h="646">
                    <a:moveTo>
                      <a:pt x="1332" y="646"/>
                    </a:moveTo>
                    <a:lnTo>
                      <a:pt x="1228" y="646"/>
                    </a:lnTo>
                    <a:lnTo>
                      <a:pt x="1228" y="646"/>
                    </a:lnTo>
                    <a:lnTo>
                      <a:pt x="1216" y="644"/>
                    </a:lnTo>
                    <a:lnTo>
                      <a:pt x="1206" y="642"/>
                    </a:lnTo>
                    <a:lnTo>
                      <a:pt x="1198" y="636"/>
                    </a:lnTo>
                    <a:lnTo>
                      <a:pt x="1190" y="630"/>
                    </a:lnTo>
                    <a:lnTo>
                      <a:pt x="1184" y="622"/>
                    </a:lnTo>
                    <a:lnTo>
                      <a:pt x="1178" y="614"/>
                    </a:lnTo>
                    <a:lnTo>
                      <a:pt x="1176" y="604"/>
                    </a:lnTo>
                    <a:lnTo>
                      <a:pt x="1174" y="594"/>
                    </a:lnTo>
                    <a:lnTo>
                      <a:pt x="1174" y="106"/>
                    </a:lnTo>
                    <a:lnTo>
                      <a:pt x="1118" y="106"/>
                    </a:lnTo>
                    <a:lnTo>
                      <a:pt x="1118" y="594"/>
                    </a:lnTo>
                    <a:lnTo>
                      <a:pt x="1118" y="594"/>
                    </a:lnTo>
                    <a:lnTo>
                      <a:pt x="1116" y="604"/>
                    </a:lnTo>
                    <a:lnTo>
                      <a:pt x="1114" y="614"/>
                    </a:lnTo>
                    <a:lnTo>
                      <a:pt x="1108" y="622"/>
                    </a:lnTo>
                    <a:lnTo>
                      <a:pt x="1102" y="630"/>
                    </a:lnTo>
                    <a:lnTo>
                      <a:pt x="1094" y="636"/>
                    </a:lnTo>
                    <a:lnTo>
                      <a:pt x="1086" y="642"/>
                    </a:lnTo>
                    <a:lnTo>
                      <a:pt x="1076" y="644"/>
                    </a:lnTo>
                    <a:lnTo>
                      <a:pt x="1064" y="646"/>
                    </a:lnTo>
                    <a:lnTo>
                      <a:pt x="824" y="646"/>
                    </a:lnTo>
                    <a:lnTo>
                      <a:pt x="824" y="646"/>
                    </a:lnTo>
                    <a:lnTo>
                      <a:pt x="814" y="644"/>
                    </a:lnTo>
                    <a:lnTo>
                      <a:pt x="804" y="642"/>
                    </a:lnTo>
                    <a:lnTo>
                      <a:pt x="794" y="636"/>
                    </a:lnTo>
                    <a:lnTo>
                      <a:pt x="786" y="630"/>
                    </a:lnTo>
                    <a:lnTo>
                      <a:pt x="780" y="622"/>
                    </a:lnTo>
                    <a:lnTo>
                      <a:pt x="776" y="614"/>
                    </a:lnTo>
                    <a:lnTo>
                      <a:pt x="772" y="604"/>
                    </a:lnTo>
                    <a:lnTo>
                      <a:pt x="772" y="594"/>
                    </a:lnTo>
                    <a:lnTo>
                      <a:pt x="772" y="182"/>
                    </a:lnTo>
                    <a:lnTo>
                      <a:pt x="714" y="182"/>
                    </a:lnTo>
                    <a:lnTo>
                      <a:pt x="714" y="594"/>
                    </a:lnTo>
                    <a:lnTo>
                      <a:pt x="714" y="594"/>
                    </a:lnTo>
                    <a:lnTo>
                      <a:pt x="712" y="604"/>
                    </a:lnTo>
                    <a:lnTo>
                      <a:pt x="710" y="614"/>
                    </a:lnTo>
                    <a:lnTo>
                      <a:pt x="706" y="622"/>
                    </a:lnTo>
                    <a:lnTo>
                      <a:pt x="698" y="630"/>
                    </a:lnTo>
                    <a:lnTo>
                      <a:pt x="690" y="636"/>
                    </a:lnTo>
                    <a:lnTo>
                      <a:pt x="682" y="642"/>
                    </a:lnTo>
                    <a:lnTo>
                      <a:pt x="672" y="644"/>
                    </a:lnTo>
                    <a:lnTo>
                      <a:pt x="662" y="646"/>
                    </a:lnTo>
                    <a:lnTo>
                      <a:pt x="420" y="646"/>
                    </a:lnTo>
                    <a:lnTo>
                      <a:pt x="420" y="646"/>
                    </a:lnTo>
                    <a:lnTo>
                      <a:pt x="410" y="644"/>
                    </a:lnTo>
                    <a:lnTo>
                      <a:pt x="400" y="642"/>
                    </a:lnTo>
                    <a:lnTo>
                      <a:pt x="390" y="636"/>
                    </a:lnTo>
                    <a:lnTo>
                      <a:pt x="384" y="630"/>
                    </a:lnTo>
                    <a:lnTo>
                      <a:pt x="376" y="622"/>
                    </a:lnTo>
                    <a:lnTo>
                      <a:pt x="372" y="614"/>
                    </a:lnTo>
                    <a:lnTo>
                      <a:pt x="368" y="604"/>
                    </a:lnTo>
                    <a:lnTo>
                      <a:pt x="368" y="594"/>
                    </a:lnTo>
                    <a:lnTo>
                      <a:pt x="368" y="322"/>
                    </a:lnTo>
                    <a:lnTo>
                      <a:pt x="310" y="322"/>
                    </a:lnTo>
                    <a:lnTo>
                      <a:pt x="310" y="594"/>
                    </a:lnTo>
                    <a:lnTo>
                      <a:pt x="310" y="594"/>
                    </a:lnTo>
                    <a:lnTo>
                      <a:pt x="310" y="604"/>
                    </a:lnTo>
                    <a:lnTo>
                      <a:pt x="306" y="614"/>
                    </a:lnTo>
                    <a:lnTo>
                      <a:pt x="302" y="622"/>
                    </a:lnTo>
                    <a:lnTo>
                      <a:pt x="296" y="630"/>
                    </a:lnTo>
                    <a:lnTo>
                      <a:pt x="288" y="636"/>
                    </a:lnTo>
                    <a:lnTo>
                      <a:pt x="278" y="642"/>
                    </a:lnTo>
                    <a:lnTo>
                      <a:pt x="268" y="644"/>
                    </a:lnTo>
                    <a:lnTo>
                      <a:pt x="258" y="646"/>
                    </a:lnTo>
                    <a:lnTo>
                      <a:pt x="52" y="646"/>
                    </a:lnTo>
                    <a:lnTo>
                      <a:pt x="52" y="646"/>
                    </a:lnTo>
                    <a:lnTo>
                      <a:pt x="42" y="644"/>
                    </a:lnTo>
                    <a:lnTo>
                      <a:pt x="32" y="642"/>
                    </a:lnTo>
                    <a:lnTo>
                      <a:pt x="24" y="636"/>
                    </a:lnTo>
                    <a:lnTo>
                      <a:pt x="16" y="630"/>
                    </a:lnTo>
                    <a:lnTo>
                      <a:pt x="10" y="622"/>
                    </a:lnTo>
                    <a:lnTo>
                      <a:pt x="4" y="614"/>
                    </a:lnTo>
                    <a:lnTo>
                      <a:pt x="2" y="604"/>
                    </a:lnTo>
                    <a:lnTo>
                      <a:pt x="0" y="594"/>
                    </a:lnTo>
                    <a:lnTo>
                      <a:pt x="0" y="594"/>
                    </a:lnTo>
                    <a:lnTo>
                      <a:pt x="2" y="582"/>
                    </a:lnTo>
                    <a:lnTo>
                      <a:pt x="4" y="572"/>
                    </a:lnTo>
                    <a:lnTo>
                      <a:pt x="10" y="564"/>
                    </a:lnTo>
                    <a:lnTo>
                      <a:pt x="16" y="556"/>
                    </a:lnTo>
                    <a:lnTo>
                      <a:pt x="24" y="550"/>
                    </a:lnTo>
                    <a:lnTo>
                      <a:pt x="32" y="544"/>
                    </a:lnTo>
                    <a:lnTo>
                      <a:pt x="42" y="542"/>
                    </a:lnTo>
                    <a:lnTo>
                      <a:pt x="52" y="540"/>
                    </a:lnTo>
                    <a:lnTo>
                      <a:pt x="206" y="540"/>
                    </a:lnTo>
                    <a:lnTo>
                      <a:pt x="206" y="292"/>
                    </a:lnTo>
                    <a:lnTo>
                      <a:pt x="206" y="292"/>
                    </a:lnTo>
                    <a:lnTo>
                      <a:pt x="208" y="278"/>
                    </a:lnTo>
                    <a:lnTo>
                      <a:pt x="212" y="264"/>
                    </a:lnTo>
                    <a:lnTo>
                      <a:pt x="218" y="250"/>
                    </a:lnTo>
                    <a:lnTo>
                      <a:pt x="228" y="240"/>
                    </a:lnTo>
                    <a:lnTo>
                      <a:pt x="238" y="230"/>
                    </a:lnTo>
                    <a:lnTo>
                      <a:pt x="252" y="224"/>
                    </a:lnTo>
                    <a:lnTo>
                      <a:pt x="266" y="218"/>
                    </a:lnTo>
                    <a:lnTo>
                      <a:pt x="280" y="218"/>
                    </a:lnTo>
                    <a:lnTo>
                      <a:pt x="398" y="218"/>
                    </a:lnTo>
                    <a:lnTo>
                      <a:pt x="398" y="218"/>
                    </a:lnTo>
                    <a:lnTo>
                      <a:pt x="412" y="218"/>
                    </a:lnTo>
                    <a:lnTo>
                      <a:pt x="426" y="224"/>
                    </a:lnTo>
                    <a:lnTo>
                      <a:pt x="440" y="230"/>
                    </a:lnTo>
                    <a:lnTo>
                      <a:pt x="450" y="240"/>
                    </a:lnTo>
                    <a:lnTo>
                      <a:pt x="460" y="250"/>
                    </a:lnTo>
                    <a:lnTo>
                      <a:pt x="466" y="264"/>
                    </a:lnTo>
                    <a:lnTo>
                      <a:pt x="472" y="278"/>
                    </a:lnTo>
                    <a:lnTo>
                      <a:pt x="472" y="292"/>
                    </a:lnTo>
                    <a:lnTo>
                      <a:pt x="472" y="540"/>
                    </a:lnTo>
                    <a:lnTo>
                      <a:pt x="608" y="540"/>
                    </a:lnTo>
                    <a:lnTo>
                      <a:pt x="608" y="152"/>
                    </a:lnTo>
                    <a:lnTo>
                      <a:pt x="608" y="152"/>
                    </a:lnTo>
                    <a:lnTo>
                      <a:pt x="610" y="136"/>
                    </a:lnTo>
                    <a:lnTo>
                      <a:pt x="614" y="122"/>
                    </a:lnTo>
                    <a:lnTo>
                      <a:pt x="622" y="110"/>
                    </a:lnTo>
                    <a:lnTo>
                      <a:pt x="632" y="98"/>
                    </a:lnTo>
                    <a:lnTo>
                      <a:pt x="642" y="90"/>
                    </a:lnTo>
                    <a:lnTo>
                      <a:pt x="654" y="82"/>
                    </a:lnTo>
                    <a:lnTo>
                      <a:pt x="668" y="78"/>
                    </a:lnTo>
                    <a:lnTo>
                      <a:pt x="684" y="76"/>
                    </a:lnTo>
                    <a:lnTo>
                      <a:pt x="800" y="76"/>
                    </a:lnTo>
                    <a:lnTo>
                      <a:pt x="800" y="76"/>
                    </a:lnTo>
                    <a:lnTo>
                      <a:pt x="816" y="78"/>
                    </a:lnTo>
                    <a:lnTo>
                      <a:pt x="830" y="82"/>
                    </a:lnTo>
                    <a:lnTo>
                      <a:pt x="842" y="90"/>
                    </a:lnTo>
                    <a:lnTo>
                      <a:pt x="854" y="98"/>
                    </a:lnTo>
                    <a:lnTo>
                      <a:pt x="864" y="110"/>
                    </a:lnTo>
                    <a:lnTo>
                      <a:pt x="870" y="122"/>
                    </a:lnTo>
                    <a:lnTo>
                      <a:pt x="874" y="136"/>
                    </a:lnTo>
                    <a:lnTo>
                      <a:pt x="876" y="152"/>
                    </a:lnTo>
                    <a:lnTo>
                      <a:pt x="876" y="540"/>
                    </a:lnTo>
                    <a:lnTo>
                      <a:pt x="1012" y="540"/>
                    </a:lnTo>
                    <a:lnTo>
                      <a:pt x="1012" y="76"/>
                    </a:lnTo>
                    <a:lnTo>
                      <a:pt x="1012" y="76"/>
                    </a:lnTo>
                    <a:lnTo>
                      <a:pt x="1014" y="60"/>
                    </a:lnTo>
                    <a:lnTo>
                      <a:pt x="1018" y="46"/>
                    </a:lnTo>
                    <a:lnTo>
                      <a:pt x="1026" y="34"/>
                    </a:lnTo>
                    <a:lnTo>
                      <a:pt x="1034" y="22"/>
                    </a:lnTo>
                    <a:lnTo>
                      <a:pt x="1046" y="12"/>
                    </a:lnTo>
                    <a:lnTo>
                      <a:pt x="1058" y="6"/>
                    </a:lnTo>
                    <a:lnTo>
                      <a:pt x="1072" y="2"/>
                    </a:lnTo>
                    <a:lnTo>
                      <a:pt x="1088" y="0"/>
                    </a:lnTo>
                    <a:lnTo>
                      <a:pt x="1204" y="0"/>
                    </a:lnTo>
                    <a:lnTo>
                      <a:pt x="1204" y="0"/>
                    </a:lnTo>
                    <a:lnTo>
                      <a:pt x="1220" y="2"/>
                    </a:lnTo>
                    <a:lnTo>
                      <a:pt x="1234" y="6"/>
                    </a:lnTo>
                    <a:lnTo>
                      <a:pt x="1246" y="12"/>
                    </a:lnTo>
                    <a:lnTo>
                      <a:pt x="1258" y="22"/>
                    </a:lnTo>
                    <a:lnTo>
                      <a:pt x="1266" y="34"/>
                    </a:lnTo>
                    <a:lnTo>
                      <a:pt x="1274" y="46"/>
                    </a:lnTo>
                    <a:lnTo>
                      <a:pt x="1278" y="60"/>
                    </a:lnTo>
                    <a:lnTo>
                      <a:pt x="1280" y="76"/>
                    </a:lnTo>
                    <a:lnTo>
                      <a:pt x="1280" y="540"/>
                    </a:lnTo>
                    <a:lnTo>
                      <a:pt x="1332" y="540"/>
                    </a:lnTo>
                    <a:lnTo>
                      <a:pt x="1332" y="540"/>
                    </a:lnTo>
                    <a:lnTo>
                      <a:pt x="1342" y="542"/>
                    </a:lnTo>
                    <a:lnTo>
                      <a:pt x="1352" y="544"/>
                    </a:lnTo>
                    <a:lnTo>
                      <a:pt x="1362" y="550"/>
                    </a:lnTo>
                    <a:lnTo>
                      <a:pt x="1370" y="556"/>
                    </a:lnTo>
                    <a:lnTo>
                      <a:pt x="1376" y="564"/>
                    </a:lnTo>
                    <a:lnTo>
                      <a:pt x="1380" y="572"/>
                    </a:lnTo>
                    <a:lnTo>
                      <a:pt x="1384" y="582"/>
                    </a:lnTo>
                    <a:lnTo>
                      <a:pt x="1384" y="594"/>
                    </a:lnTo>
                    <a:lnTo>
                      <a:pt x="1384" y="594"/>
                    </a:lnTo>
                    <a:lnTo>
                      <a:pt x="1384" y="604"/>
                    </a:lnTo>
                    <a:lnTo>
                      <a:pt x="1380" y="614"/>
                    </a:lnTo>
                    <a:lnTo>
                      <a:pt x="1376" y="622"/>
                    </a:lnTo>
                    <a:lnTo>
                      <a:pt x="1370" y="630"/>
                    </a:lnTo>
                    <a:lnTo>
                      <a:pt x="1362" y="636"/>
                    </a:lnTo>
                    <a:lnTo>
                      <a:pt x="1352" y="642"/>
                    </a:lnTo>
                    <a:lnTo>
                      <a:pt x="1342" y="644"/>
                    </a:lnTo>
                    <a:lnTo>
                      <a:pt x="1332" y="646"/>
                    </a:lnTo>
                    <a:lnTo>
                      <a:pt x="1332" y="646"/>
                    </a:lnTo>
                    <a:close/>
                  </a:path>
                </a:pathLst>
              </a:custGeom>
              <a:solidFill>
                <a:srgbClr val="1A86DB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22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9" name="Freeform 6"/>
              <p:cNvSpPr>
                <a:spLocks noEditPoints="1"/>
              </p:cNvSpPr>
              <p:nvPr/>
            </p:nvSpPr>
            <p:spPr bwMode="auto">
              <a:xfrm>
                <a:off x="5757683" y="2925113"/>
                <a:ext cx="184112" cy="184112"/>
              </a:xfrm>
              <a:custGeom>
                <a:avLst/>
                <a:gdLst>
                  <a:gd name="T0" fmla="*/ 152 w 304"/>
                  <a:gd name="T1" fmla="*/ 304 h 304"/>
                  <a:gd name="T2" fmla="*/ 122 w 304"/>
                  <a:gd name="T3" fmla="*/ 302 h 304"/>
                  <a:gd name="T4" fmla="*/ 92 w 304"/>
                  <a:gd name="T5" fmla="*/ 292 h 304"/>
                  <a:gd name="T6" fmla="*/ 66 w 304"/>
                  <a:gd name="T7" fmla="*/ 278 h 304"/>
                  <a:gd name="T8" fmla="*/ 44 w 304"/>
                  <a:gd name="T9" fmla="*/ 260 h 304"/>
                  <a:gd name="T10" fmla="*/ 26 w 304"/>
                  <a:gd name="T11" fmla="*/ 238 h 304"/>
                  <a:gd name="T12" fmla="*/ 12 w 304"/>
                  <a:gd name="T13" fmla="*/ 212 h 304"/>
                  <a:gd name="T14" fmla="*/ 2 w 304"/>
                  <a:gd name="T15" fmla="*/ 182 h 304"/>
                  <a:gd name="T16" fmla="*/ 0 w 304"/>
                  <a:gd name="T17" fmla="*/ 152 h 304"/>
                  <a:gd name="T18" fmla="*/ 0 w 304"/>
                  <a:gd name="T19" fmla="*/ 136 h 304"/>
                  <a:gd name="T20" fmla="*/ 6 w 304"/>
                  <a:gd name="T21" fmla="*/ 106 h 304"/>
                  <a:gd name="T22" fmla="*/ 18 w 304"/>
                  <a:gd name="T23" fmla="*/ 80 h 304"/>
                  <a:gd name="T24" fmla="*/ 34 w 304"/>
                  <a:gd name="T25" fmla="*/ 56 h 304"/>
                  <a:gd name="T26" fmla="*/ 56 w 304"/>
                  <a:gd name="T27" fmla="*/ 34 h 304"/>
                  <a:gd name="T28" fmla="*/ 80 w 304"/>
                  <a:gd name="T29" fmla="*/ 18 h 304"/>
                  <a:gd name="T30" fmla="*/ 106 w 304"/>
                  <a:gd name="T31" fmla="*/ 6 h 304"/>
                  <a:gd name="T32" fmla="*/ 136 w 304"/>
                  <a:gd name="T33" fmla="*/ 0 h 304"/>
                  <a:gd name="T34" fmla="*/ 152 w 304"/>
                  <a:gd name="T35" fmla="*/ 0 h 304"/>
                  <a:gd name="T36" fmla="*/ 182 w 304"/>
                  <a:gd name="T37" fmla="*/ 2 h 304"/>
                  <a:gd name="T38" fmla="*/ 212 w 304"/>
                  <a:gd name="T39" fmla="*/ 12 h 304"/>
                  <a:gd name="T40" fmla="*/ 238 w 304"/>
                  <a:gd name="T41" fmla="*/ 26 h 304"/>
                  <a:gd name="T42" fmla="*/ 260 w 304"/>
                  <a:gd name="T43" fmla="*/ 44 h 304"/>
                  <a:gd name="T44" fmla="*/ 278 w 304"/>
                  <a:gd name="T45" fmla="*/ 66 h 304"/>
                  <a:gd name="T46" fmla="*/ 292 w 304"/>
                  <a:gd name="T47" fmla="*/ 92 h 304"/>
                  <a:gd name="T48" fmla="*/ 302 w 304"/>
                  <a:gd name="T49" fmla="*/ 122 h 304"/>
                  <a:gd name="T50" fmla="*/ 304 w 304"/>
                  <a:gd name="T51" fmla="*/ 152 h 304"/>
                  <a:gd name="T52" fmla="*/ 304 w 304"/>
                  <a:gd name="T53" fmla="*/ 168 h 304"/>
                  <a:gd name="T54" fmla="*/ 298 w 304"/>
                  <a:gd name="T55" fmla="*/ 198 h 304"/>
                  <a:gd name="T56" fmla="*/ 286 w 304"/>
                  <a:gd name="T57" fmla="*/ 224 h 304"/>
                  <a:gd name="T58" fmla="*/ 270 w 304"/>
                  <a:gd name="T59" fmla="*/ 250 h 304"/>
                  <a:gd name="T60" fmla="*/ 250 w 304"/>
                  <a:gd name="T61" fmla="*/ 270 h 304"/>
                  <a:gd name="T62" fmla="*/ 224 w 304"/>
                  <a:gd name="T63" fmla="*/ 286 h 304"/>
                  <a:gd name="T64" fmla="*/ 198 w 304"/>
                  <a:gd name="T65" fmla="*/ 298 h 304"/>
                  <a:gd name="T66" fmla="*/ 168 w 304"/>
                  <a:gd name="T67" fmla="*/ 304 h 304"/>
                  <a:gd name="T68" fmla="*/ 152 w 304"/>
                  <a:gd name="T69" fmla="*/ 304 h 304"/>
                  <a:gd name="T70" fmla="*/ 152 w 304"/>
                  <a:gd name="T71" fmla="*/ 104 h 304"/>
                  <a:gd name="T72" fmla="*/ 134 w 304"/>
                  <a:gd name="T73" fmla="*/ 108 h 304"/>
                  <a:gd name="T74" fmla="*/ 118 w 304"/>
                  <a:gd name="T75" fmla="*/ 118 h 304"/>
                  <a:gd name="T76" fmla="*/ 108 w 304"/>
                  <a:gd name="T77" fmla="*/ 134 h 304"/>
                  <a:gd name="T78" fmla="*/ 104 w 304"/>
                  <a:gd name="T79" fmla="*/ 152 h 304"/>
                  <a:gd name="T80" fmla="*/ 106 w 304"/>
                  <a:gd name="T81" fmla="*/ 162 h 304"/>
                  <a:gd name="T82" fmla="*/ 112 w 304"/>
                  <a:gd name="T83" fmla="*/ 178 h 304"/>
                  <a:gd name="T84" fmla="*/ 126 w 304"/>
                  <a:gd name="T85" fmla="*/ 192 h 304"/>
                  <a:gd name="T86" fmla="*/ 142 w 304"/>
                  <a:gd name="T87" fmla="*/ 198 h 304"/>
                  <a:gd name="T88" fmla="*/ 152 w 304"/>
                  <a:gd name="T89" fmla="*/ 200 h 304"/>
                  <a:gd name="T90" fmla="*/ 170 w 304"/>
                  <a:gd name="T91" fmla="*/ 196 h 304"/>
                  <a:gd name="T92" fmla="*/ 186 w 304"/>
                  <a:gd name="T93" fmla="*/ 186 h 304"/>
                  <a:gd name="T94" fmla="*/ 196 w 304"/>
                  <a:gd name="T95" fmla="*/ 170 h 304"/>
                  <a:gd name="T96" fmla="*/ 200 w 304"/>
                  <a:gd name="T97" fmla="*/ 152 h 304"/>
                  <a:gd name="T98" fmla="*/ 198 w 304"/>
                  <a:gd name="T99" fmla="*/ 142 h 304"/>
                  <a:gd name="T100" fmla="*/ 192 w 304"/>
                  <a:gd name="T101" fmla="*/ 126 h 304"/>
                  <a:gd name="T102" fmla="*/ 178 w 304"/>
                  <a:gd name="T103" fmla="*/ 112 h 304"/>
                  <a:gd name="T104" fmla="*/ 162 w 304"/>
                  <a:gd name="T105" fmla="*/ 106 h 304"/>
                  <a:gd name="T106" fmla="*/ 152 w 304"/>
                  <a:gd name="T107" fmla="*/ 104 h 3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04" h="304">
                    <a:moveTo>
                      <a:pt x="152" y="304"/>
                    </a:moveTo>
                    <a:lnTo>
                      <a:pt x="152" y="304"/>
                    </a:lnTo>
                    <a:lnTo>
                      <a:pt x="136" y="304"/>
                    </a:lnTo>
                    <a:lnTo>
                      <a:pt x="122" y="302"/>
                    </a:lnTo>
                    <a:lnTo>
                      <a:pt x="106" y="298"/>
                    </a:lnTo>
                    <a:lnTo>
                      <a:pt x="92" y="292"/>
                    </a:lnTo>
                    <a:lnTo>
                      <a:pt x="80" y="286"/>
                    </a:lnTo>
                    <a:lnTo>
                      <a:pt x="66" y="278"/>
                    </a:lnTo>
                    <a:lnTo>
                      <a:pt x="56" y="270"/>
                    </a:lnTo>
                    <a:lnTo>
                      <a:pt x="44" y="260"/>
                    </a:lnTo>
                    <a:lnTo>
                      <a:pt x="34" y="250"/>
                    </a:lnTo>
                    <a:lnTo>
                      <a:pt x="26" y="238"/>
                    </a:lnTo>
                    <a:lnTo>
                      <a:pt x="18" y="224"/>
                    </a:lnTo>
                    <a:lnTo>
                      <a:pt x="12" y="212"/>
                    </a:lnTo>
                    <a:lnTo>
                      <a:pt x="6" y="198"/>
                    </a:lnTo>
                    <a:lnTo>
                      <a:pt x="2" y="182"/>
                    </a:lnTo>
                    <a:lnTo>
                      <a:pt x="0" y="168"/>
                    </a:lnTo>
                    <a:lnTo>
                      <a:pt x="0" y="152"/>
                    </a:lnTo>
                    <a:lnTo>
                      <a:pt x="0" y="152"/>
                    </a:lnTo>
                    <a:lnTo>
                      <a:pt x="0" y="136"/>
                    </a:lnTo>
                    <a:lnTo>
                      <a:pt x="2" y="122"/>
                    </a:lnTo>
                    <a:lnTo>
                      <a:pt x="6" y="106"/>
                    </a:lnTo>
                    <a:lnTo>
                      <a:pt x="12" y="92"/>
                    </a:lnTo>
                    <a:lnTo>
                      <a:pt x="18" y="80"/>
                    </a:lnTo>
                    <a:lnTo>
                      <a:pt x="26" y="66"/>
                    </a:lnTo>
                    <a:lnTo>
                      <a:pt x="34" y="56"/>
                    </a:lnTo>
                    <a:lnTo>
                      <a:pt x="44" y="44"/>
                    </a:lnTo>
                    <a:lnTo>
                      <a:pt x="56" y="34"/>
                    </a:lnTo>
                    <a:lnTo>
                      <a:pt x="66" y="26"/>
                    </a:lnTo>
                    <a:lnTo>
                      <a:pt x="80" y="18"/>
                    </a:lnTo>
                    <a:lnTo>
                      <a:pt x="92" y="12"/>
                    </a:lnTo>
                    <a:lnTo>
                      <a:pt x="106" y="6"/>
                    </a:lnTo>
                    <a:lnTo>
                      <a:pt x="122" y="2"/>
                    </a:lnTo>
                    <a:lnTo>
                      <a:pt x="136" y="0"/>
                    </a:lnTo>
                    <a:lnTo>
                      <a:pt x="152" y="0"/>
                    </a:lnTo>
                    <a:lnTo>
                      <a:pt x="152" y="0"/>
                    </a:lnTo>
                    <a:lnTo>
                      <a:pt x="168" y="0"/>
                    </a:lnTo>
                    <a:lnTo>
                      <a:pt x="182" y="2"/>
                    </a:lnTo>
                    <a:lnTo>
                      <a:pt x="198" y="6"/>
                    </a:lnTo>
                    <a:lnTo>
                      <a:pt x="212" y="12"/>
                    </a:lnTo>
                    <a:lnTo>
                      <a:pt x="224" y="18"/>
                    </a:lnTo>
                    <a:lnTo>
                      <a:pt x="238" y="26"/>
                    </a:lnTo>
                    <a:lnTo>
                      <a:pt x="250" y="34"/>
                    </a:lnTo>
                    <a:lnTo>
                      <a:pt x="260" y="44"/>
                    </a:lnTo>
                    <a:lnTo>
                      <a:pt x="270" y="56"/>
                    </a:lnTo>
                    <a:lnTo>
                      <a:pt x="278" y="66"/>
                    </a:lnTo>
                    <a:lnTo>
                      <a:pt x="286" y="80"/>
                    </a:lnTo>
                    <a:lnTo>
                      <a:pt x="292" y="92"/>
                    </a:lnTo>
                    <a:lnTo>
                      <a:pt x="298" y="106"/>
                    </a:lnTo>
                    <a:lnTo>
                      <a:pt x="302" y="122"/>
                    </a:lnTo>
                    <a:lnTo>
                      <a:pt x="304" y="136"/>
                    </a:lnTo>
                    <a:lnTo>
                      <a:pt x="304" y="152"/>
                    </a:lnTo>
                    <a:lnTo>
                      <a:pt x="304" y="152"/>
                    </a:lnTo>
                    <a:lnTo>
                      <a:pt x="304" y="168"/>
                    </a:lnTo>
                    <a:lnTo>
                      <a:pt x="302" y="182"/>
                    </a:lnTo>
                    <a:lnTo>
                      <a:pt x="298" y="198"/>
                    </a:lnTo>
                    <a:lnTo>
                      <a:pt x="292" y="212"/>
                    </a:lnTo>
                    <a:lnTo>
                      <a:pt x="286" y="224"/>
                    </a:lnTo>
                    <a:lnTo>
                      <a:pt x="278" y="238"/>
                    </a:lnTo>
                    <a:lnTo>
                      <a:pt x="270" y="250"/>
                    </a:lnTo>
                    <a:lnTo>
                      <a:pt x="260" y="260"/>
                    </a:lnTo>
                    <a:lnTo>
                      <a:pt x="250" y="270"/>
                    </a:lnTo>
                    <a:lnTo>
                      <a:pt x="238" y="278"/>
                    </a:lnTo>
                    <a:lnTo>
                      <a:pt x="224" y="286"/>
                    </a:lnTo>
                    <a:lnTo>
                      <a:pt x="212" y="292"/>
                    </a:lnTo>
                    <a:lnTo>
                      <a:pt x="198" y="298"/>
                    </a:lnTo>
                    <a:lnTo>
                      <a:pt x="182" y="302"/>
                    </a:lnTo>
                    <a:lnTo>
                      <a:pt x="168" y="304"/>
                    </a:lnTo>
                    <a:lnTo>
                      <a:pt x="152" y="304"/>
                    </a:lnTo>
                    <a:lnTo>
                      <a:pt x="152" y="304"/>
                    </a:lnTo>
                    <a:close/>
                    <a:moveTo>
                      <a:pt x="152" y="104"/>
                    </a:moveTo>
                    <a:lnTo>
                      <a:pt x="152" y="104"/>
                    </a:lnTo>
                    <a:lnTo>
                      <a:pt x="142" y="106"/>
                    </a:lnTo>
                    <a:lnTo>
                      <a:pt x="134" y="108"/>
                    </a:lnTo>
                    <a:lnTo>
                      <a:pt x="126" y="112"/>
                    </a:lnTo>
                    <a:lnTo>
                      <a:pt x="118" y="118"/>
                    </a:lnTo>
                    <a:lnTo>
                      <a:pt x="112" y="126"/>
                    </a:lnTo>
                    <a:lnTo>
                      <a:pt x="108" y="134"/>
                    </a:lnTo>
                    <a:lnTo>
                      <a:pt x="106" y="142"/>
                    </a:lnTo>
                    <a:lnTo>
                      <a:pt x="104" y="152"/>
                    </a:lnTo>
                    <a:lnTo>
                      <a:pt x="104" y="152"/>
                    </a:lnTo>
                    <a:lnTo>
                      <a:pt x="106" y="162"/>
                    </a:lnTo>
                    <a:lnTo>
                      <a:pt x="108" y="170"/>
                    </a:lnTo>
                    <a:lnTo>
                      <a:pt x="112" y="178"/>
                    </a:lnTo>
                    <a:lnTo>
                      <a:pt x="118" y="186"/>
                    </a:lnTo>
                    <a:lnTo>
                      <a:pt x="126" y="192"/>
                    </a:lnTo>
                    <a:lnTo>
                      <a:pt x="134" y="196"/>
                    </a:lnTo>
                    <a:lnTo>
                      <a:pt x="142" y="198"/>
                    </a:lnTo>
                    <a:lnTo>
                      <a:pt x="152" y="200"/>
                    </a:lnTo>
                    <a:lnTo>
                      <a:pt x="152" y="200"/>
                    </a:lnTo>
                    <a:lnTo>
                      <a:pt x="162" y="198"/>
                    </a:lnTo>
                    <a:lnTo>
                      <a:pt x="170" y="196"/>
                    </a:lnTo>
                    <a:lnTo>
                      <a:pt x="178" y="192"/>
                    </a:lnTo>
                    <a:lnTo>
                      <a:pt x="186" y="186"/>
                    </a:lnTo>
                    <a:lnTo>
                      <a:pt x="192" y="178"/>
                    </a:lnTo>
                    <a:lnTo>
                      <a:pt x="196" y="170"/>
                    </a:lnTo>
                    <a:lnTo>
                      <a:pt x="198" y="162"/>
                    </a:lnTo>
                    <a:lnTo>
                      <a:pt x="200" y="152"/>
                    </a:lnTo>
                    <a:lnTo>
                      <a:pt x="200" y="152"/>
                    </a:lnTo>
                    <a:lnTo>
                      <a:pt x="198" y="142"/>
                    </a:lnTo>
                    <a:lnTo>
                      <a:pt x="196" y="134"/>
                    </a:lnTo>
                    <a:lnTo>
                      <a:pt x="192" y="126"/>
                    </a:lnTo>
                    <a:lnTo>
                      <a:pt x="186" y="118"/>
                    </a:lnTo>
                    <a:lnTo>
                      <a:pt x="178" y="112"/>
                    </a:lnTo>
                    <a:lnTo>
                      <a:pt x="170" y="108"/>
                    </a:lnTo>
                    <a:lnTo>
                      <a:pt x="162" y="106"/>
                    </a:lnTo>
                    <a:lnTo>
                      <a:pt x="152" y="104"/>
                    </a:lnTo>
                    <a:lnTo>
                      <a:pt x="152" y="104"/>
                    </a:lnTo>
                    <a:close/>
                  </a:path>
                </a:pathLst>
              </a:custGeom>
              <a:solidFill>
                <a:srgbClr val="1A86DB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22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0" name="Freeform 7"/>
              <p:cNvSpPr>
                <a:spLocks noEditPoints="1"/>
              </p:cNvSpPr>
              <p:nvPr/>
            </p:nvSpPr>
            <p:spPr bwMode="auto">
              <a:xfrm>
                <a:off x="6002359" y="2994156"/>
                <a:ext cx="184112" cy="185323"/>
              </a:xfrm>
              <a:custGeom>
                <a:avLst/>
                <a:gdLst>
                  <a:gd name="T0" fmla="*/ 152 w 304"/>
                  <a:gd name="T1" fmla="*/ 306 h 306"/>
                  <a:gd name="T2" fmla="*/ 120 w 304"/>
                  <a:gd name="T3" fmla="*/ 302 h 306"/>
                  <a:gd name="T4" fmla="*/ 92 w 304"/>
                  <a:gd name="T5" fmla="*/ 294 h 306"/>
                  <a:gd name="T6" fmla="*/ 66 w 304"/>
                  <a:gd name="T7" fmla="*/ 280 h 306"/>
                  <a:gd name="T8" fmla="*/ 44 w 304"/>
                  <a:gd name="T9" fmla="*/ 262 h 306"/>
                  <a:gd name="T10" fmla="*/ 26 w 304"/>
                  <a:gd name="T11" fmla="*/ 238 h 306"/>
                  <a:gd name="T12" fmla="*/ 12 w 304"/>
                  <a:gd name="T13" fmla="*/ 212 h 306"/>
                  <a:gd name="T14" fmla="*/ 2 w 304"/>
                  <a:gd name="T15" fmla="*/ 184 h 306"/>
                  <a:gd name="T16" fmla="*/ 0 w 304"/>
                  <a:gd name="T17" fmla="*/ 154 h 306"/>
                  <a:gd name="T18" fmla="*/ 0 w 304"/>
                  <a:gd name="T19" fmla="*/ 138 h 306"/>
                  <a:gd name="T20" fmla="*/ 6 w 304"/>
                  <a:gd name="T21" fmla="*/ 108 h 306"/>
                  <a:gd name="T22" fmla="*/ 18 w 304"/>
                  <a:gd name="T23" fmla="*/ 80 h 306"/>
                  <a:gd name="T24" fmla="*/ 34 w 304"/>
                  <a:gd name="T25" fmla="*/ 56 h 306"/>
                  <a:gd name="T26" fmla="*/ 54 w 304"/>
                  <a:gd name="T27" fmla="*/ 36 h 306"/>
                  <a:gd name="T28" fmla="*/ 78 w 304"/>
                  <a:gd name="T29" fmla="*/ 20 h 306"/>
                  <a:gd name="T30" fmla="*/ 106 w 304"/>
                  <a:gd name="T31" fmla="*/ 8 h 306"/>
                  <a:gd name="T32" fmla="*/ 136 w 304"/>
                  <a:gd name="T33" fmla="*/ 2 h 306"/>
                  <a:gd name="T34" fmla="*/ 152 w 304"/>
                  <a:gd name="T35" fmla="*/ 0 h 306"/>
                  <a:gd name="T36" fmla="*/ 182 w 304"/>
                  <a:gd name="T37" fmla="*/ 4 h 306"/>
                  <a:gd name="T38" fmla="*/ 212 w 304"/>
                  <a:gd name="T39" fmla="*/ 12 h 306"/>
                  <a:gd name="T40" fmla="*/ 236 w 304"/>
                  <a:gd name="T41" fmla="*/ 26 h 306"/>
                  <a:gd name="T42" fmla="*/ 260 w 304"/>
                  <a:gd name="T43" fmla="*/ 46 h 306"/>
                  <a:gd name="T44" fmla="*/ 278 w 304"/>
                  <a:gd name="T45" fmla="*/ 68 h 306"/>
                  <a:gd name="T46" fmla="*/ 292 w 304"/>
                  <a:gd name="T47" fmla="*/ 94 h 306"/>
                  <a:gd name="T48" fmla="*/ 302 w 304"/>
                  <a:gd name="T49" fmla="*/ 122 h 306"/>
                  <a:gd name="T50" fmla="*/ 304 w 304"/>
                  <a:gd name="T51" fmla="*/ 154 h 306"/>
                  <a:gd name="T52" fmla="*/ 304 w 304"/>
                  <a:gd name="T53" fmla="*/ 168 h 306"/>
                  <a:gd name="T54" fmla="*/ 298 w 304"/>
                  <a:gd name="T55" fmla="*/ 198 h 306"/>
                  <a:gd name="T56" fmla="*/ 286 w 304"/>
                  <a:gd name="T57" fmla="*/ 226 h 306"/>
                  <a:gd name="T58" fmla="*/ 270 w 304"/>
                  <a:gd name="T59" fmla="*/ 250 h 306"/>
                  <a:gd name="T60" fmla="*/ 248 w 304"/>
                  <a:gd name="T61" fmla="*/ 272 h 306"/>
                  <a:gd name="T62" fmla="*/ 224 w 304"/>
                  <a:gd name="T63" fmla="*/ 288 h 306"/>
                  <a:gd name="T64" fmla="*/ 198 w 304"/>
                  <a:gd name="T65" fmla="*/ 300 h 306"/>
                  <a:gd name="T66" fmla="*/ 168 w 304"/>
                  <a:gd name="T67" fmla="*/ 306 h 306"/>
                  <a:gd name="T68" fmla="*/ 152 w 304"/>
                  <a:gd name="T69" fmla="*/ 306 h 306"/>
                  <a:gd name="T70" fmla="*/ 152 w 304"/>
                  <a:gd name="T71" fmla="*/ 106 h 306"/>
                  <a:gd name="T72" fmla="*/ 134 w 304"/>
                  <a:gd name="T73" fmla="*/ 110 h 306"/>
                  <a:gd name="T74" fmla="*/ 118 w 304"/>
                  <a:gd name="T75" fmla="*/ 120 h 306"/>
                  <a:gd name="T76" fmla="*/ 108 w 304"/>
                  <a:gd name="T77" fmla="*/ 134 h 306"/>
                  <a:gd name="T78" fmla="*/ 104 w 304"/>
                  <a:gd name="T79" fmla="*/ 154 h 306"/>
                  <a:gd name="T80" fmla="*/ 106 w 304"/>
                  <a:gd name="T81" fmla="*/ 164 h 306"/>
                  <a:gd name="T82" fmla="*/ 112 w 304"/>
                  <a:gd name="T83" fmla="*/ 180 h 306"/>
                  <a:gd name="T84" fmla="*/ 126 w 304"/>
                  <a:gd name="T85" fmla="*/ 192 h 306"/>
                  <a:gd name="T86" fmla="*/ 142 w 304"/>
                  <a:gd name="T87" fmla="*/ 200 h 306"/>
                  <a:gd name="T88" fmla="*/ 152 w 304"/>
                  <a:gd name="T89" fmla="*/ 202 h 306"/>
                  <a:gd name="T90" fmla="*/ 170 w 304"/>
                  <a:gd name="T91" fmla="*/ 198 h 306"/>
                  <a:gd name="T92" fmla="*/ 186 w 304"/>
                  <a:gd name="T93" fmla="*/ 188 h 306"/>
                  <a:gd name="T94" fmla="*/ 196 w 304"/>
                  <a:gd name="T95" fmla="*/ 172 h 306"/>
                  <a:gd name="T96" fmla="*/ 200 w 304"/>
                  <a:gd name="T97" fmla="*/ 154 h 306"/>
                  <a:gd name="T98" fmla="*/ 198 w 304"/>
                  <a:gd name="T99" fmla="*/ 144 h 306"/>
                  <a:gd name="T100" fmla="*/ 192 w 304"/>
                  <a:gd name="T101" fmla="*/ 126 h 306"/>
                  <a:gd name="T102" fmla="*/ 178 w 304"/>
                  <a:gd name="T103" fmla="*/ 114 h 306"/>
                  <a:gd name="T104" fmla="*/ 162 w 304"/>
                  <a:gd name="T105" fmla="*/ 106 h 306"/>
                  <a:gd name="T106" fmla="*/ 152 w 304"/>
                  <a:gd name="T107" fmla="*/ 106 h 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04" h="306">
                    <a:moveTo>
                      <a:pt x="152" y="306"/>
                    </a:moveTo>
                    <a:lnTo>
                      <a:pt x="152" y="306"/>
                    </a:lnTo>
                    <a:lnTo>
                      <a:pt x="136" y="306"/>
                    </a:lnTo>
                    <a:lnTo>
                      <a:pt x="120" y="302"/>
                    </a:lnTo>
                    <a:lnTo>
                      <a:pt x="106" y="300"/>
                    </a:lnTo>
                    <a:lnTo>
                      <a:pt x="92" y="294"/>
                    </a:lnTo>
                    <a:lnTo>
                      <a:pt x="78" y="288"/>
                    </a:lnTo>
                    <a:lnTo>
                      <a:pt x="66" y="280"/>
                    </a:lnTo>
                    <a:lnTo>
                      <a:pt x="54" y="272"/>
                    </a:lnTo>
                    <a:lnTo>
                      <a:pt x="44" y="262"/>
                    </a:lnTo>
                    <a:lnTo>
                      <a:pt x="34" y="250"/>
                    </a:lnTo>
                    <a:lnTo>
                      <a:pt x="26" y="238"/>
                    </a:lnTo>
                    <a:lnTo>
                      <a:pt x="18" y="226"/>
                    </a:lnTo>
                    <a:lnTo>
                      <a:pt x="12" y="212"/>
                    </a:lnTo>
                    <a:lnTo>
                      <a:pt x="6" y="198"/>
                    </a:lnTo>
                    <a:lnTo>
                      <a:pt x="2" y="184"/>
                    </a:lnTo>
                    <a:lnTo>
                      <a:pt x="0" y="168"/>
                    </a:lnTo>
                    <a:lnTo>
                      <a:pt x="0" y="154"/>
                    </a:lnTo>
                    <a:lnTo>
                      <a:pt x="0" y="154"/>
                    </a:lnTo>
                    <a:lnTo>
                      <a:pt x="0" y="138"/>
                    </a:lnTo>
                    <a:lnTo>
                      <a:pt x="2" y="122"/>
                    </a:lnTo>
                    <a:lnTo>
                      <a:pt x="6" y="108"/>
                    </a:lnTo>
                    <a:lnTo>
                      <a:pt x="12" y="94"/>
                    </a:lnTo>
                    <a:lnTo>
                      <a:pt x="18" y="80"/>
                    </a:lnTo>
                    <a:lnTo>
                      <a:pt x="26" y="68"/>
                    </a:lnTo>
                    <a:lnTo>
                      <a:pt x="34" y="56"/>
                    </a:lnTo>
                    <a:lnTo>
                      <a:pt x="44" y="46"/>
                    </a:lnTo>
                    <a:lnTo>
                      <a:pt x="54" y="36"/>
                    </a:lnTo>
                    <a:lnTo>
                      <a:pt x="66" y="26"/>
                    </a:lnTo>
                    <a:lnTo>
                      <a:pt x="78" y="20"/>
                    </a:lnTo>
                    <a:lnTo>
                      <a:pt x="92" y="12"/>
                    </a:lnTo>
                    <a:lnTo>
                      <a:pt x="106" y="8"/>
                    </a:lnTo>
                    <a:lnTo>
                      <a:pt x="120" y="4"/>
                    </a:lnTo>
                    <a:lnTo>
                      <a:pt x="136" y="2"/>
                    </a:lnTo>
                    <a:lnTo>
                      <a:pt x="152" y="0"/>
                    </a:lnTo>
                    <a:lnTo>
                      <a:pt x="152" y="0"/>
                    </a:lnTo>
                    <a:lnTo>
                      <a:pt x="168" y="2"/>
                    </a:lnTo>
                    <a:lnTo>
                      <a:pt x="182" y="4"/>
                    </a:lnTo>
                    <a:lnTo>
                      <a:pt x="198" y="8"/>
                    </a:lnTo>
                    <a:lnTo>
                      <a:pt x="212" y="12"/>
                    </a:lnTo>
                    <a:lnTo>
                      <a:pt x="224" y="20"/>
                    </a:lnTo>
                    <a:lnTo>
                      <a:pt x="236" y="26"/>
                    </a:lnTo>
                    <a:lnTo>
                      <a:pt x="248" y="36"/>
                    </a:lnTo>
                    <a:lnTo>
                      <a:pt x="260" y="46"/>
                    </a:lnTo>
                    <a:lnTo>
                      <a:pt x="270" y="56"/>
                    </a:lnTo>
                    <a:lnTo>
                      <a:pt x="278" y="68"/>
                    </a:lnTo>
                    <a:lnTo>
                      <a:pt x="286" y="80"/>
                    </a:lnTo>
                    <a:lnTo>
                      <a:pt x="292" y="94"/>
                    </a:lnTo>
                    <a:lnTo>
                      <a:pt x="298" y="108"/>
                    </a:lnTo>
                    <a:lnTo>
                      <a:pt x="302" y="122"/>
                    </a:lnTo>
                    <a:lnTo>
                      <a:pt x="304" y="138"/>
                    </a:lnTo>
                    <a:lnTo>
                      <a:pt x="304" y="154"/>
                    </a:lnTo>
                    <a:lnTo>
                      <a:pt x="304" y="154"/>
                    </a:lnTo>
                    <a:lnTo>
                      <a:pt x="304" y="168"/>
                    </a:lnTo>
                    <a:lnTo>
                      <a:pt x="302" y="184"/>
                    </a:lnTo>
                    <a:lnTo>
                      <a:pt x="298" y="198"/>
                    </a:lnTo>
                    <a:lnTo>
                      <a:pt x="292" y="212"/>
                    </a:lnTo>
                    <a:lnTo>
                      <a:pt x="286" y="226"/>
                    </a:lnTo>
                    <a:lnTo>
                      <a:pt x="278" y="238"/>
                    </a:lnTo>
                    <a:lnTo>
                      <a:pt x="270" y="250"/>
                    </a:lnTo>
                    <a:lnTo>
                      <a:pt x="260" y="262"/>
                    </a:lnTo>
                    <a:lnTo>
                      <a:pt x="248" y="272"/>
                    </a:lnTo>
                    <a:lnTo>
                      <a:pt x="236" y="280"/>
                    </a:lnTo>
                    <a:lnTo>
                      <a:pt x="224" y="288"/>
                    </a:lnTo>
                    <a:lnTo>
                      <a:pt x="212" y="294"/>
                    </a:lnTo>
                    <a:lnTo>
                      <a:pt x="198" y="300"/>
                    </a:lnTo>
                    <a:lnTo>
                      <a:pt x="182" y="302"/>
                    </a:lnTo>
                    <a:lnTo>
                      <a:pt x="168" y="306"/>
                    </a:lnTo>
                    <a:lnTo>
                      <a:pt x="152" y="306"/>
                    </a:lnTo>
                    <a:lnTo>
                      <a:pt x="152" y="306"/>
                    </a:lnTo>
                    <a:close/>
                    <a:moveTo>
                      <a:pt x="152" y="106"/>
                    </a:moveTo>
                    <a:lnTo>
                      <a:pt x="152" y="106"/>
                    </a:lnTo>
                    <a:lnTo>
                      <a:pt x="142" y="106"/>
                    </a:lnTo>
                    <a:lnTo>
                      <a:pt x="134" y="110"/>
                    </a:lnTo>
                    <a:lnTo>
                      <a:pt x="126" y="114"/>
                    </a:lnTo>
                    <a:lnTo>
                      <a:pt x="118" y="120"/>
                    </a:lnTo>
                    <a:lnTo>
                      <a:pt x="112" y="126"/>
                    </a:lnTo>
                    <a:lnTo>
                      <a:pt x="108" y="134"/>
                    </a:lnTo>
                    <a:lnTo>
                      <a:pt x="106" y="144"/>
                    </a:lnTo>
                    <a:lnTo>
                      <a:pt x="104" y="154"/>
                    </a:lnTo>
                    <a:lnTo>
                      <a:pt x="104" y="154"/>
                    </a:lnTo>
                    <a:lnTo>
                      <a:pt x="106" y="164"/>
                    </a:lnTo>
                    <a:lnTo>
                      <a:pt x="108" y="172"/>
                    </a:lnTo>
                    <a:lnTo>
                      <a:pt x="112" y="180"/>
                    </a:lnTo>
                    <a:lnTo>
                      <a:pt x="118" y="188"/>
                    </a:lnTo>
                    <a:lnTo>
                      <a:pt x="126" y="192"/>
                    </a:lnTo>
                    <a:lnTo>
                      <a:pt x="134" y="198"/>
                    </a:lnTo>
                    <a:lnTo>
                      <a:pt x="142" y="200"/>
                    </a:lnTo>
                    <a:lnTo>
                      <a:pt x="152" y="202"/>
                    </a:lnTo>
                    <a:lnTo>
                      <a:pt x="152" y="202"/>
                    </a:lnTo>
                    <a:lnTo>
                      <a:pt x="162" y="200"/>
                    </a:lnTo>
                    <a:lnTo>
                      <a:pt x="170" y="198"/>
                    </a:lnTo>
                    <a:lnTo>
                      <a:pt x="178" y="192"/>
                    </a:lnTo>
                    <a:lnTo>
                      <a:pt x="186" y="188"/>
                    </a:lnTo>
                    <a:lnTo>
                      <a:pt x="192" y="180"/>
                    </a:lnTo>
                    <a:lnTo>
                      <a:pt x="196" y="172"/>
                    </a:lnTo>
                    <a:lnTo>
                      <a:pt x="198" y="164"/>
                    </a:lnTo>
                    <a:lnTo>
                      <a:pt x="200" y="154"/>
                    </a:lnTo>
                    <a:lnTo>
                      <a:pt x="200" y="154"/>
                    </a:lnTo>
                    <a:lnTo>
                      <a:pt x="198" y="144"/>
                    </a:lnTo>
                    <a:lnTo>
                      <a:pt x="196" y="134"/>
                    </a:lnTo>
                    <a:lnTo>
                      <a:pt x="192" y="126"/>
                    </a:lnTo>
                    <a:lnTo>
                      <a:pt x="186" y="120"/>
                    </a:lnTo>
                    <a:lnTo>
                      <a:pt x="178" y="114"/>
                    </a:lnTo>
                    <a:lnTo>
                      <a:pt x="170" y="110"/>
                    </a:lnTo>
                    <a:lnTo>
                      <a:pt x="162" y="106"/>
                    </a:lnTo>
                    <a:lnTo>
                      <a:pt x="152" y="106"/>
                    </a:lnTo>
                    <a:lnTo>
                      <a:pt x="152" y="106"/>
                    </a:lnTo>
                    <a:close/>
                  </a:path>
                </a:pathLst>
              </a:custGeom>
              <a:solidFill>
                <a:srgbClr val="1A86DB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22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1" name="Freeform 8"/>
              <p:cNvSpPr>
                <a:spLocks noEditPoints="1"/>
              </p:cNvSpPr>
              <p:nvPr/>
            </p:nvSpPr>
            <p:spPr bwMode="auto">
              <a:xfrm>
                <a:off x="6245822" y="2850015"/>
                <a:ext cx="185323" cy="185323"/>
              </a:xfrm>
              <a:custGeom>
                <a:avLst/>
                <a:gdLst>
                  <a:gd name="T0" fmla="*/ 154 w 306"/>
                  <a:gd name="T1" fmla="*/ 306 h 306"/>
                  <a:gd name="T2" fmla="*/ 122 w 306"/>
                  <a:gd name="T3" fmla="*/ 302 h 306"/>
                  <a:gd name="T4" fmla="*/ 94 w 306"/>
                  <a:gd name="T5" fmla="*/ 294 h 306"/>
                  <a:gd name="T6" fmla="*/ 68 w 306"/>
                  <a:gd name="T7" fmla="*/ 280 h 306"/>
                  <a:gd name="T8" fmla="*/ 46 w 306"/>
                  <a:gd name="T9" fmla="*/ 262 h 306"/>
                  <a:gd name="T10" fmla="*/ 26 w 306"/>
                  <a:gd name="T11" fmla="*/ 238 h 306"/>
                  <a:gd name="T12" fmla="*/ 12 w 306"/>
                  <a:gd name="T13" fmla="*/ 212 h 306"/>
                  <a:gd name="T14" fmla="*/ 4 w 306"/>
                  <a:gd name="T15" fmla="*/ 184 h 306"/>
                  <a:gd name="T16" fmla="*/ 0 w 306"/>
                  <a:gd name="T17" fmla="*/ 154 h 306"/>
                  <a:gd name="T18" fmla="*/ 2 w 306"/>
                  <a:gd name="T19" fmla="*/ 138 h 306"/>
                  <a:gd name="T20" fmla="*/ 8 w 306"/>
                  <a:gd name="T21" fmla="*/ 108 h 306"/>
                  <a:gd name="T22" fmla="*/ 18 w 306"/>
                  <a:gd name="T23" fmla="*/ 80 h 306"/>
                  <a:gd name="T24" fmla="*/ 36 w 306"/>
                  <a:gd name="T25" fmla="*/ 56 h 306"/>
                  <a:gd name="T26" fmla="*/ 56 w 306"/>
                  <a:gd name="T27" fmla="*/ 36 h 306"/>
                  <a:gd name="T28" fmla="*/ 80 w 306"/>
                  <a:gd name="T29" fmla="*/ 18 h 306"/>
                  <a:gd name="T30" fmla="*/ 108 w 306"/>
                  <a:gd name="T31" fmla="*/ 8 h 306"/>
                  <a:gd name="T32" fmla="*/ 138 w 306"/>
                  <a:gd name="T33" fmla="*/ 2 h 306"/>
                  <a:gd name="T34" fmla="*/ 154 w 306"/>
                  <a:gd name="T35" fmla="*/ 0 h 306"/>
                  <a:gd name="T36" fmla="*/ 184 w 306"/>
                  <a:gd name="T37" fmla="*/ 4 h 306"/>
                  <a:gd name="T38" fmla="*/ 212 w 306"/>
                  <a:gd name="T39" fmla="*/ 12 h 306"/>
                  <a:gd name="T40" fmla="*/ 238 w 306"/>
                  <a:gd name="T41" fmla="*/ 26 h 306"/>
                  <a:gd name="T42" fmla="*/ 260 w 306"/>
                  <a:gd name="T43" fmla="*/ 46 h 306"/>
                  <a:gd name="T44" fmla="*/ 280 w 306"/>
                  <a:gd name="T45" fmla="*/ 68 h 306"/>
                  <a:gd name="T46" fmla="*/ 294 w 306"/>
                  <a:gd name="T47" fmla="*/ 94 h 306"/>
                  <a:gd name="T48" fmla="*/ 302 w 306"/>
                  <a:gd name="T49" fmla="*/ 122 h 306"/>
                  <a:gd name="T50" fmla="*/ 306 w 306"/>
                  <a:gd name="T51" fmla="*/ 154 h 306"/>
                  <a:gd name="T52" fmla="*/ 304 w 306"/>
                  <a:gd name="T53" fmla="*/ 168 h 306"/>
                  <a:gd name="T54" fmla="*/ 298 w 306"/>
                  <a:gd name="T55" fmla="*/ 198 h 306"/>
                  <a:gd name="T56" fmla="*/ 288 w 306"/>
                  <a:gd name="T57" fmla="*/ 226 h 306"/>
                  <a:gd name="T58" fmla="*/ 270 w 306"/>
                  <a:gd name="T59" fmla="*/ 250 h 306"/>
                  <a:gd name="T60" fmla="*/ 250 w 306"/>
                  <a:gd name="T61" fmla="*/ 270 h 306"/>
                  <a:gd name="T62" fmla="*/ 226 w 306"/>
                  <a:gd name="T63" fmla="*/ 288 h 306"/>
                  <a:gd name="T64" fmla="*/ 198 w 306"/>
                  <a:gd name="T65" fmla="*/ 298 h 306"/>
                  <a:gd name="T66" fmla="*/ 168 w 306"/>
                  <a:gd name="T67" fmla="*/ 306 h 306"/>
                  <a:gd name="T68" fmla="*/ 154 w 306"/>
                  <a:gd name="T69" fmla="*/ 306 h 306"/>
                  <a:gd name="T70" fmla="*/ 154 w 306"/>
                  <a:gd name="T71" fmla="*/ 106 h 306"/>
                  <a:gd name="T72" fmla="*/ 134 w 306"/>
                  <a:gd name="T73" fmla="*/ 110 h 306"/>
                  <a:gd name="T74" fmla="*/ 120 w 306"/>
                  <a:gd name="T75" fmla="*/ 120 h 306"/>
                  <a:gd name="T76" fmla="*/ 110 w 306"/>
                  <a:gd name="T77" fmla="*/ 134 h 306"/>
                  <a:gd name="T78" fmla="*/ 106 w 306"/>
                  <a:gd name="T79" fmla="*/ 154 h 306"/>
                  <a:gd name="T80" fmla="*/ 106 w 306"/>
                  <a:gd name="T81" fmla="*/ 162 h 306"/>
                  <a:gd name="T82" fmla="*/ 114 w 306"/>
                  <a:gd name="T83" fmla="*/ 180 h 306"/>
                  <a:gd name="T84" fmla="*/ 126 w 306"/>
                  <a:gd name="T85" fmla="*/ 192 h 306"/>
                  <a:gd name="T86" fmla="*/ 144 w 306"/>
                  <a:gd name="T87" fmla="*/ 200 h 306"/>
                  <a:gd name="T88" fmla="*/ 154 w 306"/>
                  <a:gd name="T89" fmla="*/ 200 h 306"/>
                  <a:gd name="T90" fmla="*/ 172 w 306"/>
                  <a:gd name="T91" fmla="*/ 198 h 306"/>
                  <a:gd name="T92" fmla="*/ 186 w 306"/>
                  <a:gd name="T93" fmla="*/ 186 h 306"/>
                  <a:gd name="T94" fmla="*/ 196 w 306"/>
                  <a:gd name="T95" fmla="*/ 172 h 306"/>
                  <a:gd name="T96" fmla="*/ 200 w 306"/>
                  <a:gd name="T97" fmla="*/ 154 h 306"/>
                  <a:gd name="T98" fmla="*/ 200 w 306"/>
                  <a:gd name="T99" fmla="*/ 144 h 306"/>
                  <a:gd name="T100" fmla="*/ 192 w 306"/>
                  <a:gd name="T101" fmla="*/ 126 h 306"/>
                  <a:gd name="T102" fmla="*/ 180 w 306"/>
                  <a:gd name="T103" fmla="*/ 114 h 306"/>
                  <a:gd name="T104" fmla="*/ 162 w 306"/>
                  <a:gd name="T105" fmla="*/ 106 h 306"/>
                  <a:gd name="T106" fmla="*/ 154 w 306"/>
                  <a:gd name="T107" fmla="*/ 106 h 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06" h="306">
                    <a:moveTo>
                      <a:pt x="154" y="306"/>
                    </a:moveTo>
                    <a:lnTo>
                      <a:pt x="154" y="306"/>
                    </a:lnTo>
                    <a:lnTo>
                      <a:pt x="138" y="306"/>
                    </a:lnTo>
                    <a:lnTo>
                      <a:pt x="122" y="302"/>
                    </a:lnTo>
                    <a:lnTo>
                      <a:pt x="108" y="298"/>
                    </a:lnTo>
                    <a:lnTo>
                      <a:pt x="94" y="294"/>
                    </a:lnTo>
                    <a:lnTo>
                      <a:pt x="80" y="288"/>
                    </a:lnTo>
                    <a:lnTo>
                      <a:pt x="68" y="280"/>
                    </a:lnTo>
                    <a:lnTo>
                      <a:pt x="56" y="270"/>
                    </a:lnTo>
                    <a:lnTo>
                      <a:pt x="46" y="262"/>
                    </a:lnTo>
                    <a:lnTo>
                      <a:pt x="36" y="250"/>
                    </a:lnTo>
                    <a:lnTo>
                      <a:pt x="26" y="238"/>
                    </a:lnTo>
                    <a:lnTo>
                      <a:pt x="18" y="226"/>
                    </a:lnTo>
                    <a:lnTo>
                      <a:pt x="12" y="212"/>
                    </a:lnTo>
                    <a:lnTo>
                      <a:pt x="8" y="198"/>
                    </a:lnTo>
                    <a:lnTo>
                      <a:pt x="4" y="184"/>
                    </a:lnTo>
                    <a:lnTo>
                      <a:pt x="2" y="168"/>
                    </a:lnTo>
                    <a:lnTo>
                      <a:pt x="0" y="154"/>
                    </a:lnTo>
                    <a:lnTo>
                      <a:pt x="0" y="154"/>
                    </a:lnTo>
                    <a:lnTo>
                      <a:pt x="2" y="138"/>
                    </a:lnTo>
                    <a:lnTo>
                      <a:pt x="4" y="122"/>
                    </a:lnTo>
                    <a:lnTo>
                      <a:pt x="8" y="108"/>
                    </a:lnTo>
                    <a:lnTo>
                      <a:pt x="12" y="94"/>
                    </a:lnTo>
                    <a:lnTo>
                      <a:pt x="18" y="80"/>
                    </a:lnTo>
                    <a:lnTo>
                      <a:pt x="26" y="68"/>
                    </a:lnTo>
                    <a:lnTo>
                      <a:pt x="36" y="56"/>
                    </a:lnTo>
                    <a:lnTo>
                      <a:pt x="46" y="46"/>
                    </a:lnTo>
                    <a:lnTo>
                      <a:pt x="56" y="36"/>
                    </a:lnTo>
                    <a:lnTo>
                      <a:pt x="68" y="26"/>
                    </a:lnTo>
                    <a:lnTo>
                      <a:pt x="80" y="18"/>
                    </a:lnTo>
                    <a:lnTo>
                      <a:pt x="94" y="12"/>
                    </a:lnTo>
                    <a:lnTo>
                      <a:pt x="108" y="8"/>
                    </a:lnTo>
                    <a:lnTo>
                      <a:pt x="122" y="4"/>
                    </a:lnTo>
                    <a:lnTo>
                      <a:pt x="138" y="2"/>
                    </a:lnTo>
                    <a:lnTo>
                      <a:pt x="154" y="0"/>
                    </a:lnTo>
                    <a:lnTo>
                      <a:pt x="154" y="0"/>
                    </a:lnTo>
                    <a:lnTo>
                      <a:pt x="168" y="2"/>
                    </a:lnTo>
                    <a:lnTo>
                      <a:pt x="184" y="4"/>
                    </a:lnTo>
                    <a:lnTo>
                      <a:pt x="198" y="8"/>
                    </a:lnTo>
                    <a:lnTo>
                      <a:pt x="212" y="12"/>
                    </a:lnTo>
                    <a:lnTo>
                      <a:pt x="226" y="18"/>
                    </a:lnTo>
                    <a:lnTo>
                      <a:pt x="238" y="26"/>
                    </a:lnTo>
                    <a:lnTo>
                      <a:pt x="250" y="36"/>
                    </a:lnTo>
                    <a:lnTo>
                      <a:pt x="260" y="46"/>
                    </a:lnTo>
                    <a:lnTo>
                      <a:pt x="270" y="56"/>
                    </a:lnTo>
                    <a:lnTo>
                      <a:pt x="280" y="68"/>
                    </a:lnTo>
                    <a:lnTo>
                      <a:pt x="288" y="80"/>
                    </a:lnTo>
                    <a:lnTo>
                      <a:pt x="294" y="94"/>
                    </a:lnTo>
                    <a:lnTo>
                      <a:pt x="298" y="108"/>
                    </a:lnTo>
                    <a:lnTo>
                      <a:pt x="302" y="122"/>
                    </a:lnTo>
                    <a:lnTo>
                      <a:pt x="304" y="138"/>
                    </a:lnTo>
                    <a:lnTo>
                      <a:pt x="306" y="154"/>
                    </a:lnTo>
                    <a:lnTo>
                      <a:pt x="306" y="154"/>
                    </a:lnTo>
                    <a:lnTo>
                      <a:pt x="304" y="168"/>
                    </a:lnTo>
                    <a:lnTo>
                      <a:pt x="302" y="184"/>
                    </a:lnTo>
                    <a:lnTo>
                      <a:pt x="298" y="198"/>
                    </a:lnTo>
                    <a:lnTo>
                      <a:pt x="294" y="212"/>
                    </a:lnTo>
                    <a:lnTo>
                      <a:pt x="288" y="226"/>
                    </a:lnTo>
                    <a:lnTo>
                      <a:pt x="280" y="238"/>
                    </a:lnTo>
                    <a:lnTo>
                      <a:pt x="270" y="250"/>
                    </a:lnTo>
                    <a:lnTo>
                      <a:pt x="260" y="262"/>
                    </a:lnTo>
                    <a:lnTo>
                      <a:pt x="250" y="270"/>
                    </a:lnTo>
                    <a:lnTo>
                      <a:pt x="238" y="280"/>
                    </a:lnTo>
                    <a:lnTo>
                      <a:pt x="226" y="288"/>
                    </a:lnTo>
                    <a:lnTo>
                      <a:pt x="212" y="294"/>
                    </a:lnTo>
                    <a:lnTo>
                      <a:pt x="198" y="298"/>
                    </a:lnTo>
                    <a:lnTo>
                      <a:pt x="184" y="302"/>
                    </a:lnTo>
                    <a:lnTo>
                      <a:pt x="168" y="306"/>
                    </a:lnTo>
                    <a:lnTo>
                      <a:pt x="154" y="306"/>
                    </a:lnTo>
                    <a:lnTo>
                      <a:pt x="154" y="306"/>
                    </a:lnTo>
                    <a:close/>
                    <a:moveTo>
                      <a:pt x="154" y="106"/>
                    </a:moveTo>
                    <a:lnTo>
                      <a:pt x="154" y="106"/>
                    </a:lnTo>
                    <a:lnTo>
                      <a:pt x="144" y="106"/>
                    </a:lnTo>
                    <a:lnTo>
                      <a:pt x="134" y="110"/>
                    </a:lnTo>
                    <a:lnTo>
                      <a:pt x="126" y="114"/>
                    </a:lnTo>
                    <a:lnTo>
                      <a:pt x="120" y="120"/>
                    </a:lnTo>
                    <a:lnTo>
                      <a:pt x="114" y="126"/>
                    </a:lnTo>
                    <a:lnTo>
                      <a:pt x="110" y="134"/>
                    </a:lnTo>
                    <a:lnTo>
                      <a:pt x="106" y="144"/>
                    </a:lnTo>
                    <a:lnTo>
                      <a:pt x="106" y="154"/>
                    </a:lnTo>
                    <a:lnTo>
                      <a:pt x="106" y="154"/>
                    </a:lnTo>
                    <a:lnTo>
                      <a:pt x="106" y="162"/>
                    </a:lnTo>
                    <a:lnTo>
                      <a:pt x="110" y="172"/>
                    </a:lnTo>
                    <a:lnTo>
                      <a:pt x="114" y="180"/>
                    </a:lnTo>
                    <a:lnTo>
                      <a:pt x="120" y="186"/>
                    </a:lnTo>
                    <a:lnTo>
                      <a:pt x="126" y="192"/>
                    </a:lnTo>
                    <a:lnTo>
                      <a:pt x="134" y="198"/>
                    </a:lnTo>
                    <a:lnTo>
                      <a:pt x="144" y="200"/>
                    </a:lnTo>
                    <a:lnTo>
                      <a:pt x="154" y="200"/>
                    </a:lnTo>
                    <a:lnTo>
                      <a:pt x="154" y="200"/>
                    </a:lnTo>
                    <a:lnTo>
                      <a:pt x="162" y="200"/>
                    </a:lnTo>
                    <a:lnTo>
                      <a:pt x="172" y="198"/>
                    </a:lnTo>
                    <a:lnTo>
                      <a:pt x="180" y="192"/>
                    </a:lnTo>
                    <a:lnTo>
                      <a:pt x="186" y="186"/>
                    </a:lnTo>
                    <a:lnTo>
                      <a:pt x="192" y="180"/>
                    </a:lnTo>
                    <a:lnTo>
                      <a:pt x="196" y="172"/>
                    </a:lnTo>
                    <a:lnTo>
                      <a:pt x="200" y="162"/>
                    </a:lnTo>
                    <a:lnTo>
                      <a:pt x="200" y="154"/>
                    </a:lnTo>
                    <a:lnTo>
                      <a:pt x="200" y="154"/>
                    </a:lnTo>
                    <a:lnTo>
                      <a:pt x="200" y="144"/>
                    </a:lnTo>
                    <a:lnTo>
                      <a:pt x="196" y="134"/>
                    </a:lnTo>
                    <a:lnTo>
                      <a:pt x="192" y="126"/>
                    </a:lnTo>
                    <a:lnTo>
                      <a:pt x="186" y="120"/>
                    </a:lnTo>
                    <a:lnTo>
                      <a:pt x="180" y="114"/>
                    </a:lnTo>
                    <a:lnTo>
                      <a:pt x="172" y="110"/>
                    </a:lnTo>
                    <a:lnTo>
                      <a:pt x="162" y="106"/>
                    </a:lnTo>
                    <a:lnTo>
                      <a:pt x="154" y="106"/>
                    </a:lnTo>
                    <a:lnTo>
                      <a:pt x="154" y="106"/>
                    </a:lnTo>
                    <a:close/>
                  </a:path>
                </a:pathLst>
              </a:custGeom>
              <a:solidFill>
                <a:srgbClr val="1A86DB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22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2" name="Freeform 9"/>
              <p:cNvSpPr>
                <a:spLocks/>
              </p:cNvSpPr>
              <p:nvPr/>
            </p:nvSpPr>
            <p:spPr bwMode="auto">
              <a:xfrm>
                <a:off x="5875176" y="3006268"/>
                <a:ext cx="190168" cy="102957"/>
              </a:xfrm>
              <a:custGeom>
                <a:avLst/>
                <a:gdLst>
                  <a:gd name="T0" fmla="*/ 262 w 314"/>
                  <a:gd name="T1" fmla="*/ 170 h 170"/>
                  <a:gd name="T2" fmla="*/ 262 w 314"/>
                  <a:gd name="T3" fmla="*/ 170 h 170"/>
                  <a:gd name="T4" fmla="*/ 254 w 314"/>
                  <a:gd name="T5" fmla="*/ 170 h 170"/>
                  <a:gd name="T6" fmla="*/ 246 w 314"/>
                  <a:gd name="T7" fmla="*/ 168 h 170"/>
                  <a:gd name="T8" fmla="*/ 36 w 314"/>
                  <a:gd name="T9" fmla="*/ 104 h 170"/>
                  <a:gd name="T10" fmla="*/ 36 w 314"/>
                  <a:gd name="T11" fmla="*/ 104 h 170"/>
                  <a:gd name="T12" fmla="*/ 26 w 314"/>
                  <a:gd name="T13" fmla="*/ 100 h 170"/>
                  <a:gd name="T14" fmla="*/ 18 w 314"/>
                  <a:gd name="T15" fmla="*/ 94 h 170"/>
                  <a:gd name="T16" fmla="*/ 10 w 314"/>
                  <a:gd name="T17" fmla="*/ 86 h 170"/>
                  <a:gd name="T18" fmla="*/ 6 w 314"/>
                  <a:gd name="T19" fmla="*/ 78 h 170"/>
                  <a:gd name="T20" fmla="*/ 2 w 314"/>
                  <a:gd name="T21" fmla="*/ 68 h 170"/>
                  <a:gd name="T22" fmla="*/ 0 w 314"/>
                  <a:gd name="T23" fmla="*/ 58 h 170"/>
                  <a:gd name="T24" fmla="*/ 0 w 314"/>
                  <a:gd name="T25" fmla="*/ 48 h 170"/>
                  <a:gd name="T26" fmla="*/ 2 w 314"/>
                  <a:gd name="T27" fmla="*/ 38 h 170"/>
                  <a:gd name="T28" fmla="*/ 2 w 314"/>
                  <a:gd name="T29" fmla="*/ 38 h 170"/>
                  <a:gd name="T30" fmla="*/ 6 w 314"/>
                  <a:gd name="T31" fmla="*/ 28 h 170"/>
                  <a:gd name="T32" fmla="*/ 12 w 314"/>
                  <a:gd name="T33" fmla="*/ 20 h 170"/>
                  <a:gd name="T34" fmla="*/ 18 w 314"/>
                  <a:gd name="T35" fmla="*/ 12 h 170"/>
                  <a:gd name="T36" fmla="*/ 28 w 314"/>
                  <a:gd name="T37" fmla="*/ 6 h 170"/>
                  <a:gd name="T38" fmla="*/ 36 w 314"/>
                  <a:gd name="T39" fmla="*/ 2 h 170"/>
                  <a:gd name="T40" fmla="*/ 46 w 314"/>
                  <a:gd name="T41" fmla="*/ 0 h 170"/>
                  <a:gd name="T42" fmla="*/ 56 w 314"/>
                  <a:gd name="T43" fmla="*/ 0 h 170"/>
                  <a:gd name="T44" fmla="*/ 68 w 314"/>
                  <a:gd name="T45" fmla="*/ 4 h 170"/>
                  <a:gd name="T46" fmla="*/ 278 w 314"/>
                  <a:gd name="T47" fmla="*/ 68 h 170"/>
                  <a:gd name="T48" fmla="*/ 278 w 314"/>
                  <a:gd name="T49" fmla="*/ 68 h 170"/>
                  <a:gd name="T50" fmla="*/ 286 w 314"/>
                  <a:gd name="T51" fmla="*/ 72 h 170"/>
                  <a:gd name="T52" fmla="*/ 296 w 314"/>
                  <a:gd name="T53" fmla="*/ 78 h 170"/>
                  <a:gd name="T54" fmla="*/ 302 w 314"/>
                  <a:gd name="T55" fmla="*/ 86 h 170"/>
                  <a:gd name="T56" fmla="*/ 308 w 314"/>
                  <a:gd name="T57" fmla="*/ 94 h 170"/>
                  <a:gd name="T58" fmla="*/ 312 w 314"/>
                  <a:gd name="T59" fmla="*/ 104 h 170"/>
                  <a:gd name="T60" fmla="*/ 314 w 314"/>
                  <a:gd name="T61" fmla="*/ 114 h 170"/>
                  <a:gd name="T62" fmla="*/ 314 w 314"/>
                  <a:gd name="T63" fmla="*/ 124 h 170"/>
                  <a:gd name="T64" fmla="*/ 312 w 314"/>
                  <a:gd name="T65" fmla="*/ 134 h 170"/>
                  <a:gd name="T66" fmla="*/ 312 w 314"/>
                  <a:gd name="T67" fmla="*/ 134 h 170"/>
                  <a:gd name="T68" fmla="*/ 308 w 314"/>
                  <a:gd name="T69" fmla="*/ 142 h 170"/>
                  <a:gd name="T70" fmla="*/ 304 w 314"/>
                  <a:gd name="T71" fmla="*/ 150 h 170"/>
                  <a:gd name="T72" fmla="*/ 298 w 314"/>
                  <a:gd name="T73" fmla="*/ 156 h 170"/>
                  <a:gd name="T74" fmla="*/ 292 w 314"/>
                  <a:gd name="T75" fmla="*/ 160 h 170"/>
                  <a:gd name="T76" fmla="*/ 286 w 314"/>
                  <a:gd name="T77" fmla="*/ 166 h 170"/>
                  <a:gd name="T78" fmla="*/ 278 w 314"/>
                  <a:gd name="T79" fmla="*/ 168 h 170"/>
                  <a:gd name="T80" fmla="*/ 270 w 314"/>
                  <a:gd name="T81" fmla="*/ 170 h 170"/>
                  <a:gd name="T82" fmla="*/ 262 w 314"/>
                  <a:gd name="T83" fmla="*/ 170 h 170"/>
                  <a:gd name="T84" fmla="*/ 262 w 314"/>
                  <a:gd name="T85" fmla="*/ 17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314" h="170">
                    <a:moveTo>
                      <a:pt x="262" y="170"/>
                    </a:moveTo>
                    <a:lnTo>
                      <a:pt x="262" y="170"/>
                    </a:lnTo>
                    <a:lnTo>
                      <a:pt x="254" y="170"/>
                    </a:lnTo>
                    <a:lnTo>
                      <a:pt x="246" y="168"/>
                    </a:lnTo>
                    <a:lnTo>
                      <a:pt x="36" y="104"/>
                    </a:lnTo>
                    <a:lnTo>
                      <a:pt x="36" y="104"/>
                    </a:lnTo>
                    <a:lnTo>
                      <a:pt x="26" y="100"/>
                    </a:lnTo>
                    <a:lnTo>
                      <a:pt x="18" y="94"/>
                    </a:lnTo>
                    <a:lnTo>
                      <a:pt x="10" y="86"/>
                    </a:lnTo>
                    <a:lnTo>
                      <a:pt x="6" y="78"/>
                    </a:lnTo>
                    <a:lnTo>
                      <a:pt x="2" y="68"/>
                    </a:lnTo>
                    <a:lnTo>
                      <a:pt x="0" y="58"/>
                    </a:lnTo>
                    <a:lnTo>
                      <a:pt x="0" y="48"/>
                    </a:lnTo>
                    <a:lnTo>
                      <a:pt x="2" y="38"/>
                    </a:lnTo>
                    <a:lnTo>
                      <a:pt x="2" y="38"/>
                    </a:lnTo>
                    <a:lnTo>
                      <a:pt x="6" y="28"/>
                    </a:lnTo>
                    <a:lnTo>
                      <a:pt x="12" y="20"/>
                    </a:lnTo>
                    <a:lnTo>
                      <a:pt x="18" y="12"/>
                    </a:lnTo>
                    <a:lnTo>
                      <a:pt x="28" y="6"/>
                    </a:lnTo>
                    <a:lnTo>
                      <a:pt x="36" y="2"/>
                    </a:lnTo>
                    <a:lnTo>
                      <a:pt x="46" y="0"/>
                    </a:lnTo>
                    <a:lnTo>
                      <a:pt x="56" y="0"/>
                    </a:lnTo>
                    <a:lnTo>
                      <a:pt x="68" y="4"/>
                    </a:lnTo>
                    <a:lnTo>
                      <a:pt x="278" y="68"/>
                    </a:lnTo>
                    <a:lnTo>
                      <a:pt x="278" y="68"/>
                    </a:lnTo>
                    <a:lnTo>
                      <a:pt x="286" y="72"/>
                    </a:lnTo>
                    <a:lnTo>
                      <a:pt x="296" y="78"/>
                    </a:lnTo>
                    <a:lnTo>
                      <a:pt x="302" y="86"/>
                    </a:lnTo>
                    <a:lnTo>
                      <a:pt x="308" y="94"/>
                    </a:lnTo>
                    <a:lnTo>
                      <a:pt x="312" y="104"/>
                    </a:lnTo>
                    <a:lnTo>
                      <a:pt x="314" y="114"/>
                    </a:lnTo>
                    <a:lnTo>
                      <a:pt x="314" y="124"/>
                    </a:lnTo>
                    <a:lnTo>
                      <a:pt x="312" y="134"/>
                    </a:lnTo>
                    <a:lnTo>
                      <a:pt x="312" y="134"/>
                    </a:lnTo>
                    <a:lnTo>
                      <a:pt x="308" y="142"/>
                    </a:lnTo>
                    <a:lnTo>
                      <a:pt x="304" y="150"/>
                    </a:lnTo>
                    <a:lnTo>
                      <a:pt x="298" y="156"/>
                    </a:lnTo>
                    <a:lnTo>
                      <a:pt x="292" y="160"/>
                    </a:lnTo>
                    <a:lnTo>
                      <a:pt x="286" y="166"/>
                    </a:lnTo>
                    <a:lnTo>
                      <a:pt x="278" y="168"/>
                    </a:lnTo>
                    <a:lnTo>
                      <a:pt x="270" y="170"/>
                    </a:lnTo>
                    <a:lnTo>
                      <a:pt x="262" y="170"/>
                    </a:lnTo>
                    <a:lnTo>
                      <a:pt x="262" y="170"/>
                    </a:lnTo>
                    <a:close/>
                  </a:path>
                </a:pathLst>
              </a:custGeom>
              <a:solidFill>
                <a:srgbClr val="1A86DB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22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3" name="Freeform 10"/>
              <p:cNvSpPr>
                <a:spLocks/>
              </p:cNvSpPr>
              <p:nvPr/>
            </p:nvSpPr>
            <p:spPr bwMode="auto">
              <a:xfrm>
                <a:off x="6123485" y="2952972"/>
                <a:ext cx="202281" cy="156253"/>
              </a:xfrm>
              <a:custGeom>
                <a:avLst/>
                <a:gdLst>
                  <a:gd name="T0" fmla="*/ 52 w 334"/>
                  <a:gd name="T1" fmla="*/ 258 h 258"/>
                  <a:gd name="T2" fmla="*/ 52 w 334"/>
                  <a:gd name="T3" fmla="*/ 258 h 258"/>
                  <a:gd name="T4" fmla="*/ 40 w 334"/>
                  <a:gd name="T5" fmla="*/ 258 h 258"/>
                  <a:gd name="T6" fmla="*/ 28 w 334"/>
                  <a:gd name="T7" fmla="*/ 252 h 258"/>
                  <a:gd name="T8" fmla="*/ 16 w 334"/>
                  <a:gd name="T9" fmla="*/ 246 h 258"/>
                  <a:gd name="T10" fmla="*/ 8 w 334"/>
                  <a:gd name="T11" fmla="*/ 236 h 258"/>
                  <a:gd name="T12" fmla="*/ 8 w 334"/>
                  <a:gd name="T13" fmla="*/ 236 h 258"/>
                  <a:gd name="T14" fmla="*/ 4 w 334"/>
                  <a:gd name="T15" fmla="*/ 226 h 258"/>
                  <a:gd name="T16" fmla="*/ 0 w 334"/>
                  <a:gd name="T17" fmla="*/ 216 h 258"/>
                  <a:gd name="T18" fmla="*/ 0 w 334"/>
                  <a:gd name="T19" fmla="*/ 206 h 258"/>
                  <a:gd name="T20" fmla="*/ 0 w 334"/>
                  <a:gd name="T21" fmla="*/ 196 h 258"/>
                  <a:gd name="T22" fmla="*/ 4 w 334"/>
                  <a:gd name="T23" fmla="*/ 186 h 258"/>
                  <a:gd name="T24" fmla="*/ 8 w 334"/>
                  <a:gd name="T25" fmla="*/ 178 h 258"/>
                  <a:gd name="T26" fmla="*/ 14 w 334"/>
                  <a:gd name="T27" fmla="*/ 170 h 258"/>
                  <a:gd name="T28" fmla="*/ 22 w 334"/>
                  <a:gd name="T29" fmla="*/ 162 h 258"/>
                  <a:gd name="T30" fmla="*/ 252 w 334"/>
                  <a:gd name="T31" fmla="*/ 8 h 258"/>
                  <a:gd name="T32" fmla="*/ 252 w 334"/>
                  <a:gd name="T33" fmla="*/ 8 h 258"/>
                  <a:gd name="T34" fmla="*/ 262 w 334"/>
                  <a:gd name="T35" fmla="*/ 4 h 258"/>
                  <a:gd name="T36" fmla="*/ 272 w 334"/>
                  <a:gd name="T37" fmla="*/ 0 h 258"/>
                  <a:gd name="T38" fmla="*/ 282 w 334"/>
                  <a:gd name="T39" fmla="*/ 0 h 258"/>
                  <a:gd name="T40" fmla="*/ 292 w 334"/>
                  <a:gd name="T41" fmla="*/ 0 h 258"/>
                  <a:gd name="T42" fmla="*/ 302 w 334"/>
                  <a:gd name="T43" fmla="*/ 4 h 258"/>
                  <a:gd name="T44" fmla="*/ 310 w 334"/>
                  <a:gd name="T45" fmla="*/ 8 h 258"/>
                  <a:gd name="T46" fmla="*/ 318 w 334"/>
                  <a:gd name="T47" fmla="*/ 14 h 258"/>
                  <a:gd name="T48" fmla="*/ 326 w 334"/>
                  <a:gd name="T49" fmla="*/ 22 h 258"/>
                  <a:gd name="T50" fmla="*/ 326 w 334"/>
                  <a:gd name="T51" fmla="*/ 22 h 258"/>
                  <a:gd name="T52" fmla="*/ 330 w 334"/>
                  <a:gd name="T53" fmla="*/ 32 h 258"/>
                  <a:gd name="T54" fmla="*/ 334 w 334"/>
                  <a:gd name="T55" fmla="*/ 42 h 258"/>
                  <a:gd name="T56" fmla="*/ 334 w 334"/>
                  <a:gd name="T57" fmla="*/ 52 h 258"/>
                  <a:gd name="T58" fmla="*/ 334 w 334"/>
                  <a:gd name="T59" fmla="*/ 62 h 258"/>
                  <a:gd name="T60" fmla="*/ 330 w 334"/>
                  <a:gd name="T61" fmla="*/ 72 h 258"/>
                  <a:gd name="T62" fmla="*/ 326 w 334"/>
                  <a:gd name="T63" fmla="*/ 80 h 258"/>
                  <a:gd name="T64" fmla="*/ 320 w 334"/>
                  <a:gd name="T65" fmla="*/ 88 h 258"/>
                  <a:gd name="T66" fmla="*/ 312 w 334"/>
                  <a:gd name="T67" fmla="*/ 96 h 258"/>
                  <a:gd name="T68" fmla="*/ 82 w 334"/>
                  <a:gd name="T69" fmla="*/ 250 h 258"/>
                  <a:gd name="T70" fmla="*/ 82 w 334"/>
                  <a:gd name="T71" fmla="*/ 250 h 258"/>
                  <a:gd name="T72" fmla="*/ 74 w 334"/>
                  <a:gd name="T73" fmla="*/ 254 h 258"/>
                  <a:gd name="T74" fmla="*/ 66 w 334"/>
                  <a:gd name="T75" fmla="*/ 256 h 258"/>
                  <a:gd name="T76" fmla="*/ 52 w 334"/>
                  <a:gd name="T77" fmla="*/ 258 h 258"/>
                  <a:gd name="T78" fmla="*/ 52 w 334"/>
                  <a:gd name="T79" fmla="*/ 258 h 2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334" h="258">
                    <a:moveTo>
                      <a:pt x="52" y="258"/>
                    </a:moveTo>
                    <a:lnTo>
                      <a:pt x="52" y="258"/>
                    </a:lnTo>
                    <a:lnTo>
                      <a:pt x="40" y="258"/>
                    </a:lnTo>
                    <a:lnTo>
                      <a:pt x="28" y="252"/>
                    </a:lnTo>
                    <a:lnTo>
                      <a:pt x="16" y="246"/>
                    </a:lnTo>
                    <a:lnTo>
                      <a:pt x="8" y="236"/>
                    </a:lnTo>
                    <a:lnTo>
                      <a:pt x="8" y="236"/>
                    </a:lnTo>
                    <a:lnTo>
                      <a:pt x="4" y="226"/>
                    </a:lnTo>
                    <a:lnTo>
                      <a:pt x="0" y="216"/>
                    </a:lnTo>
                    <a:lnTo>
                      <a:pt x="0" y="206"/>
                    </a:lnTo>
                    <a:lnTo>
                      <a:pt x="0" y="196"/>
                    </a:lnTo>
                    <a:lnTo>
                      <a:pt x="4" y="186"/>
                    </a:lnTo>
                    <a:lnTo>
                      <a:pt x="8" y="178"/>
                    </a:lnTo>
                    <a:lnTo>
                      <a:pt x="14" y="170"/>
                    </a:lnTo>
                    <a:lnTo>
                      <a:pt x="22" y="162"/>
                    </a:lnTo>
                    <a:lnTo>
                      <a:pt x="252" y="8"/>
                    </a:lnTo>
                    <a:lnTo>
                      <a:pt x="252" y="8"/>
                    </a:lnTo>
                    <a:lnTo>
                      <a:pt x="262" y="4"/>
                    </a:lnTo>
                    <a:lnTo>
                      <a:pt x="272" y="0"/>
                    </a:lnTo>
                    <a:lnTo>
                      <a:pt x="282" y="0"/>
                    </a:lnTo>
                    <a:lnTo>
                      <a:pt x="292" y="0"/>
                    </a:lnTo>
                    <a:lnTo>
                      <a:pt x="302" y="4"/>
                    </a:lnTo>
                    <a:lnTo>
                      <a:pt x="310" y="8"/>
                    </a:lnTo>
                    <a:lnTo>
                      <a:pt x="318" y="14"/>
                    </a:lnTo>
                    <a:lnTo>
                      <a:pt x="326" y="22"/>
                    </a:lnTo>
                    <a:lnTo>
                      <a:pt x="326" y="22"/>
                    </a:lnTo>
                    <a:lnTo>
                      <a:pt x="330" y="32"/>
                    </a:lnTo>
                    <a:lnTo>
                      <a:pt x="334" y="42"/>
                    </a:lnTo>
                    <a:lnTo>
                      <a:pt x="334" y="52"/>
                    </a:lnTo>
                    <a:lnTo>
                      <a:pt x="334" y="62"/>
                    </a:lnTo>
                    <a:lnTo>
                      <a:pt x="330" y="72"/>
                    </a:lnTo>
                    <a:lnTo>
                      <a:pt x="326" y="80"/>
                    </a:lnTo>
                    <a:lnTo>
                      <a:pt x="320" y="88"/>
                    </a:lnTo>
                    <a:lnTo>
                      <a:pt x="312" y="96"/>
                    </a:lnTo>
                    <a:lnTo>
                      <a:pt x="82" y="250"/>
                    </a:lnTo>
                    <a:lnTo>
                      <a:pt x="82" y="250"/>
                    </a:lnTo>
                    <a:lnTo>
                      <a:pt x="74" y="254"/>
                    </a:lnTo>
                    <a:lnTo>
                      <a:pt x="66" y="256"/>
                    </a:lnTo>
                    <a:lnTo>
                      <a:pt x="52" y="258"/>
                    </a:lnTo>
                    <a:lnTo>
                      <a:pt x="52" y="258"/>
                    </a:lnTo>
                    <a:close/>
                  </a:path>
                </a:pathLst>
              </a:custGeom>
              <a:solidFill>
                <a:srgbClr val="1A86DB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22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4" name="Freeform 11"/>
              <p:cNvSpPr>
                <a:spLocks/>
              </p:cNvSpPr>
              <p:nvPr/>
            </p:nvSpPr>
            <p:spPr bwMode="auto">
              <a:xfrm>
                <a:off x="5628079" y="3026859"/>
                <a:ext cx="208337" cy="180478"/>
              </a:xfrm>
              <a:custGeom>
                <a:avLst/>
                <a:gdLst>
                  <a:gd name="T0" fmla="*/ 52 w 344"/>
                  <a:gd name="T1" fmla="*/ 298 h 298"/>
                  <a:gd name="T2" fmla="*/ 52 w 344"/>
                  <a:gd name="T3" fmla="*/ 298 h 298"/>
                  <a:gd name="T4" fmla="*/ 42 w 344"/>
                  <a:gd name="T5" fmla="*/ 298 h 298"/>
                  <a:gd name="T6" fmla="*/ 30 w 344"/>
                  <a:gd name="T7" fmla="*/ 294 h 298"/>
                  <a:gd name="T8" fmla="*/ 20 w 344"/>
                  <a:gd name="T9" fmla="*/ 288 h 298"/>
                  <a:gd name="T10" fmla="*/ 12 w 344"/>
                  <a:gd name="T11" fmla="*/ 278 h 298"/>
                  <a:gd name="T12" fmla="*/ 12 w 344"/>
                  <a:gd name="T13" fmla="*/ 278 h 298"/>
                  <a:gd name="T14" fmla="*/ 6 w 344"/>
                  <a:gd name="T15" fmla="*/ 270 h 298"/>
                  <a:gd name="T16" fmla="*/ 2 w 344"/>
                  <a:gd name="T17" fmla="*/ 260 h 298"/>
                  <a:gd name="T18" fmla="*/ 0 w 344"/>
                  <a:gd name="T19" fmla="*/ 250 h 298"/>
                  <a:gd name="T20" fmla="*/ 0 w 344"/>
                  <a:gd name="T21" fmla="*/ 240 h 298"/>
                  <a:gd name="T22" fmla="*/ 2 w 344"/>
                  <a:gd name="T23" fmla="*/ 230 h 298"/>
                  <a:gd name="T24" fmla="*/ 6 w 344"/>
                  <a:gd name="T25" fmla="*/ 220 h 298"/>
                  <a:gd name="T26" fmla="*/ 12 w 344"/>
                  <a:gd name="T27" fmla="*/ 212 h 298"/>
                  <a:gd name="T28" fmla="*/ 20 w 344"/>
                  <a:gd name="T29" fmla="*/ 204 h 298"/>
                  <a:gd name="T30" fmla="*/ 260 w 344"/>
                  <a:gd name="T31" fmla="*/ 10 h 298"/>
                  <a:gd name="T32" fmla="*/ 260 w 344"/>
                  <a:gd name="T33" fmla="*/ 10 h 298"/>
                  <a:gd name="T34" fmla="*/ 268 w 344"/>
                  <a:gd name="T35" fmla="*/ 6 h 298"/>
                  <a:gd name="T36" fmla="*/ 278 w 344"/>
                  <a:gd name="T37" fmla="*/ 2 h 298"/>
                  <a:gd name="T38" fmla="*/ 288 w 344"/>
                  <a:gd name="T39" fmla="*/ 0 h 298"/>
                  <a:gd name="T40" fmla="*/ 298 w 344"/>
                  <a:gd name="T41" fmla="*/ 0 h 298"/>
                  <a:gd name="T42" fmla="*/ 308 w 344"/>
                  <a:gd name="T43" fmla="*/ 2 h 298"/>
                  <a:gd name="T44" fmla="*/ 318 w 344"/>
                  <a:gd name="T45" fmla="*/ 6 h 298"/>
                  <a:gd name="T46" fmla="*/ 326 w 344"/>
                  <a:gd name="T47" fmla="*/ 12 h 298"/>
                  <a:gd name="T48" fmla="*/ 334 w 344"/>
                  <a:gd name="T49" fmla="*/ 18 h 298"/>
                  <a:gd name="T50" fmla="*/ 334 w 344"/>
                  <a:gd name="T51" fmla="*/ 18 h 298"/>
                  <a:gd name="T52" fmla="*/ 340 w 344"/>
                  <a:gd name="T53" fmla="*/ 28 h 298"/>
                  <a:gd name="T54" fmla="*/ 344 w 344"/>
                  <a:gd name="T55" fmla="*/ 38 h 298"/>
                  <a:gd name="T56" fmla="*/ 344 w 344"/>
                  <a:gd name="T57" fmla="*/ 48 h 298"/>
                  <a:gd name="T58" fmla="*/ 344 w 344"/>
                  <a:gd name="T59" fmla="*/ 58 h 298"/>
                  <a:gd name="T60" fmla="*/ 342 w 344"/>
                  <a:gd name="T61" fmla="*/ 68 h 298"/>
                  <a:gd name="T62" fmla="*/ 338 w 344"/>
                  <a:gd name="T63" fmla="*/ 76 h 298"/>
                  <a:gd name="T64" fmla="*/ 334 w 344"/>
                  <a:gd name="T65" fmla="*/ 86 h 298"/>
                  <a:gd name="T66" fmla="*/ 326 w 344"/>
                  <a:gd name="T67" fmla="*/ 92 h 298"/>
                  <a:gd name="T68" fmla="*/ 86 w 344"/>
                  <a:gd name="T69" fmla="*/ 286 h 298"/>
                  <a:gd name="T70" fmla="*/ 86 w 344"/>
                  <a:gd name="T71" fmla="*/ 286 h 298"/>
                  <a:gd name="T72" fmla="*/ 78 w 344"/>
                  <a:gd name="T73" fmla="*/ 292 h 298"/>
                  <a:gd name="T74" fmla="*/ 70 w 344"/>
                  <a:gd name="T75" fmla="*/ 296 h 298"/>
                  <a:gd name="T76" fmla="*/ 62 w 344"/>
                  <a:gd name="T77" fmla="*/ 298 h 298"/>
                  <a:gd name="T78" fmla="*/ 52 w 344"/>
                  <a:gd name="T79" fmla="*/ 298 h 298"/>
                  <a:gd name="T80" fmla="*/ 52 w 344"/>
                  <a:gd name="T81" fmla="*/ 298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44" h="298">
                    <a:moveTo>
                      <a:pt x="52" y="298"/>
                    </a:moveTo>
                    <a:lnTo>
                      <a:pt x="52" y="298"/>
                    </a:lnTo>
                    <a:lnTo>
                      <a:pt x="42" y="298"/>
                    </a:lnTo>
                    <a:lnTo>
                      <a:pt x="30" y="294"/>
                    </a:lnTo>
                    <a:lnTo>
                      <a:pt x="20" y="288"/>
                    </a:lnTo>
                    <a:lnTo>
                      <a:pt x="12" y="278"/>
                    </a:lnTo>
                    <a:lnTo>
                      <a:pt x="12" y="278"/>
                    </a:lnTo>
                    <a:lnTo>
                      <a:pt x="6" y="270"/>
                    </a:lnTo>
                    <a:lnTo>
                      <a:pt x="2" y="260"/>
                    </a:lnTo>
                    <a:lnTo>
                      <a:pt x="0" y="250"/>
                    </a:lnTo>
                    <a:lnTo>
                      <a:pt x="0" y="240"/>
                    </a:lnTo>
                    <a:lnTo>
                      <a:pt x="2" y="230"/>
                    </a:lnTo>
                    <a:lnTo>
                      <a:pt x="6" y="220"/>
                    </a:lnTo>
                    <a:lnTo>
                      <a:pt x="12" y="212"/>
                    </a:lnTo>
                    <a:lnTo>
                      <a:pt x="20" y="204"/>
                    </a:lnTo>
                    <a:lnTo>
                      <a:pt x="260" y="10"/>
                    </a:lnTo>
                    <a:lnTo>
                      <a:pt x="260" y="10"/>
                    </a:lnTo>
                    <a:lnTo>
                      <a:pt x="268" y="6"/>
                    </a:lnTo>
                    <a:lnTo>
                      <a:pt x="278" y="2"/>
                    </a:lnTo>
                    <a:lnTo>
                      <a:pt x="288" y="0"/>
                    </a:lnTo>
                    <a:lnTo>
                      <a:pt x="298" y="0"/>
                    </a:lnTo>
                    <a:lnTo>
                      <a:pt x="308" y="2"/>
                    </a:lnTo>
                    <a:lnTo>
                      <a:pt x="318" y="6"/>
                    </a:lnTo>
                    <a:lnTo>
                      <a:pt x="326" y="12"/>
                    </a:lnTo>
                    <a:lnTo>
                      <a:pt x="334" y="18"/>
                    </a:lnTo>
                    <a:lnTo>
                      <a:pt x="334" y="18"/>
                    </a:lnTo>
                    <a:lnTo>
                      <a:pt x="340" y="28"/>
                    </a:lnTo>
                    <a:lnTo>
                      <a:pt x="344" y="38"/>
                    </a:lnTo>
                    <a:lnTo>
                      <a:pt x="344" y="48"/>
                    </a:lnTo>
                    <a:lnTo>
                      <a:pt x="344" y="58"/>
                    </a:lnTo>
                    <a:lnTo>
                      <a:pt x="342" y="68"/>
                    </a:lnTo>
                    <a:lnTo>
                      <a:pt x="338" y="76"/>
                    </a:lnTo>
                    <a:lnTo>
                      <a:pt x="334" y="86"/>
                    </a:lnTo>
                    <a:lnTo>
                      <a:pt x="326" y="92"/>
                    </a:lnTo>
                    <a:lnTo>
                      <a:pt x="86" y="286"/>
                    </a:lnTo>
                    <a:lnTo>
                      <a:pt x="86" y="286"/>
                    </a:lnTo>
                    <a:lnTo>
                      <a:pt x="78" y="292"/>
                    </a:lnTo>
                    <a:lnTo>
                      <a:pt x="70" y="296"/>
                    </a:lnTo>
                    <a:lnTo>
                      <a:pt x="62" y="298"/>
                    </a:lnTo>
                    <a:lnTo>
                      <a:pt x="52" y="298"/>
                    </a:lnTo>
                    <a:lnTo>
                      <a:pt x="52" y="298"/>
                    </a:lnTo>
                    <a:close/>
                  </a:path>
                </a:pathLst>
              </a:custGeom>
              <a:solidFill>
                <a:srgbClr val="1A86DB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22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5" name="Oval 24"/>
              <p:cNvSpPr/>
              <p:nvPr/>
            </p:nvSpPr>
            <p:spPr bwMode="auto">
              <a:xfrm>
                <a:off x="5413104" y="2598477"/>
                <a:ext cx="1326042" cy="1326043"/>
              </a:xfrm>
              <a:prstGeom prst="ellipse">
                <a:avLst/>
              </a:prstGeom>
              <a:noFill/>
              <a:ln w="57150" cap="flat" cmpd="sng" algn="ctr">
                <a:solidFill>
                  <a:srgbClr val="1A86DB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293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</p:grpSp>
      </p:grpSp>
      <p:grpSp>
        <p:nvGrpSpPr>
          <p:cNvPr id="26" name="Group 25"/>
          <p:cNvGrpSpPr/>
          <p:nvPr userDrawn="1"/>
        </p:nvGrpSpPr>
        <p:grpSpPr>
          <a:xfrm rot="16200000">
            <a:off x="2686558" y="3784724"/>
            <a:ext cx="182438" cy="5555552"/>
            <a:chOff x="9312007" y="34787"/>
            <a:chExt cx="1212906" cy="3143923"/>
          </a:xfrm>
        </p:grpSpPr>
        <p:sp>
          <p:nvSpPr>
            <p:cNvPr id="27" name="Bent Arrow 26"/>
            <p:cNvSpPr/>
            <p:nvPr/>
          </p:nvSpPr>
          <p:spPr bwMode="auto">
            <a:xfrm flipH="1">
              <a:off x="9832459" y="1745357"/>
              <a:ext cx="692454" cy="1433353"/>
            </a:xfrm>
            <a:prstGeom prst="bentArrow">
              <a:avLst>
                <a:gd name="adj1" fmla="val 25000"/>
                <a:gd name="adj2" fmla="val 0"/>
                <a:gd name="adj3" fmla="val 25000"/>
                <a:gd name="adj4" fmla="val 75000"/>
              </a:avLst>
            </a:prstGeom>
            <a:solidFill>
              <a:schemeClr val="accent1"/>
            </a:solidFill>
            <a:ln w="38100">
              <a:solidFill>
                <a:srgbClr val="1A86DB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8" name="Bent Arrow 27"/>
            <p:cNvSpPr/>
            <p:nvPr/>
          </p:nvSpPr>
          <p:spPr bwMode="auto">
            <a:xfrm rot="10800000" flipH="1">
              <a:off x="9312007" y="34787"/>
              <a:ext cx="805099" cy="1711160"/>
            </a:xfrm>
            <a:prstGeom prst="bentArrow">
              <a:avLst>
                <a:gd name="adj1" fmla="val 25000"/>
                <a:gd name="adj2" fmla="val 0"/>
                <a:gd name="adj3" fmla="val 25000"/>
                <a:gd name="adj4" fmla="val 52871"/>
              </a:avLst>
            </a:prstGeom>
            <a:solidFill>
              <a:schemeClr val="accent1"/>
            </a:solidFill>
            <a:ln w="38100">
              <a:solidFill>
                <a:srgbClr val="1A86DB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29" name="Bent Arrow 28"/>
          <p:cNvSpPr/>
          <p:nvPr userDrawn="1"/>
        </p:nvSpPr>
        <p:spPr bwMode="auto">
          <a:xfrm>
            <a:off x="5686283" y="6687742"/>
            <a:ext cx="3820134" cy="163512"/>
          </a:xfrm>
          <a:prstGeom prst="bentArrow">
            <a:avLst>
              <a:gd name="adj1" fmla="val 25000"/>
              <a:gd name="adj2" fmla="val 0"/>
              <a:gd name="adj3" fmla="val 25000"/>
              <a:gd name="adj4" fmla="val 100000"/>
            </a:avLst>
          </a:prstGeom>
          <a:solidFill>
            <a:schemeClr val="accent1"/>
          </a:solidFill>
          <a:ln w="38100">
            <a:solidFill>
              <a:srgbClr val="1A86DB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0" name="Bent Arrow 39"/>
          <p:cNvSpPr/>
          <p:nvPr userDrawn="1"/>
        </p:nvSpPr>
        <p:spPr bwMode="auto">
          <a:xfrm rot="10800000" flipH="1">
            <a:off x="2049681" y="5710544"/>
            <a:ext cx="7843864" cy="757825"/>
          </a:xfrm>
          <a:prstGeom prst="bentArrow">
            <a:avLst>
              <a:gd name="adj1" fmla="val 25000"/>
              <a:gd name="adj2" fmla="val 0"/>
              <a:gd name="adj3" fmla="val 25000"/>
              <a:gd name="adj4" fmla="val 20518"/>
            </a:avLst>
          </a:prstGeom>
          <a:solidFill>
            <a:schemeClr val="accent1"/>
          </a:solidFill>
          <a:ln w="38100">
            <a:solidFill>
              <a:srgbClr val="1A86DB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4" name="Bent Arrow 43"/>
          <p:cNvSpPr/>
          <p:nvPr userDrawn="1"/>
        </p:nvSpPr>
        <p:spPr bwMode="auto">
          <a:xfrm rot="10800000">
            <a:off x="11224378" y="6302645"/>
            <a:ext cx="709317" cy="266055"/>
          </a:xfrm>
          <a:prstGeom prst="bentArrow">
            <a:avLst>
              <a:gd name="adj1" fmla="val 25000"/>
              <a:gd name="adj2" fmla="val 0"/>
              <a:gd name="adj3" fmla="val 25000"/>
              <a:gd name="adj4" fmla="val 100000"/>
            </a:avLst>
          </a:prstGeom>
          <a:solidFill>
            <a:schemeClr val="accent1"/>
          </a:solidFill>
          <a:ln w="38100">
            <a:solidFill>
              <a:srgbClr val="1A86DB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3" name="Rectangle 42"/>
          <p:cNvSpPr/>
          <p:nvPr userDrawn="1"/>
        </p:nvSpPr>
        <p:spPr bwMode="auto">
          <a:xfrm>
            <a:off x="0" y="5375935"/>
            <a:ext cx="12192000" cy="957359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7" tIns="45713" rIns="91427" bIns="4571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5" name="Bent Arrow 44"/>
          <p:cNvSpPr/>
          <p:nvPr userDrawn="1"/>
        </p:nvSpPr>
        <p:spPr bwMode="auto">
          <a:xfrm rot="16200000">
            <a:off x="11536785" y="6610171"/>
            <a:ext cx="325590" cy="266055"/>
          </a:xfrm>
          <a:prstGeom prst="bentArrow">
            <a:avLst>
              <a:gd name="adj1" fmla="val 25000"/>
              <a:gd name="adj2" fmla="val 0"/>
              <a:gd name="adj3" fmla="val 25000"/>
              <a:gd name="adj4" fmla="val 15819"/>
            </a:avLst>
          </a:prstGeom>
          <a:solidFill>
            <a:schemeClr val="accent1"/>
          </a:solidFill>
          <a:ln w="38100">
            <a:solidFill>
              <a:srgbClr val="1A86DB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6" name="Freeform 15"/>
          <p:cNvSpPr>
            <a:spLocks noEditPoints="1"/>
          </p:cNvSpPr>
          <p:nvPr userDrawn="1"/>
        </p:nvSpPr>
        <p:spPr bwMode="auto">
          <a:xfrm>
            <a:off x="4389232" y="6600371"/>
            <a:ext cx="121561" cy="121561"/>
          </a:xfrm>
          <a:custGeom>
            <a:avLst/>
            <a:gdLst>
              <a:gd name="T0" fmla="*/ 172 w 344"/>
              <a:gd name="T1" fmla="*/ 344 h 344"/>
              <a:gd name="T2" fmla="*/ 172 w 344"/>
              <a:gd name="T3" fmla="*/ 344 h 344"/>
              <a:gd name="T4" fmla="*/ 142 w 344"/>
              <a:gd name="T5" fmla="*/ 334 h 344"/>
              <a:gd name="T6" fmla="*/ 124 w 344"/>
              <a:gd name="T7" fmla="*/ 312 h 344"/>
              <a:gd name="T8" fmla="*/ 118 w 344"/>
              <a:gd name="T9" fmla="*/ 300 h 344"/>
              <a:gd name="T10" fmla="*/ 102 w 344"/>
              <a:gd name="T11" fmla="*/ 278 h 344"/>
              <a:gd name="T12" fmla="*/ 72 w 344"/>
              <a:gd name="T13" fmla="*/ 248 h 344"/>
              <a:gd name="T14" fmla="*/ 28 w 344"/>
              <a:gd name="T15" fmla="*/ 218 h 344"/>
              <a:gd name="T16" fmla="*/ 16 w 344"/>
              <a:gd name="T17" fmla="*/ 210 h 344"/>
              <a:gd name="T18" fmla="*/ 2 w 344"/>
              <a:gd name="T19" fmla="*/ 186 h 344"/>
              <a:gd name="T20" fmla="*/ 0 w 344"/>
              <a:gd name="T21" fmla="*/ 172 h 344"/>
              <a:gd name="T22" fmla="*/ 8 w 344"/>
              <a:gd name="T23" fmla="*/ 144 h 344"/>
              <a:gd name="T24" fmla="*/ 30 w 344"/>
              <a:gd name="T25" fmla="*/ 124 h 344"/>
              <a:gd name="T26" fmla="*/ 54 w 344"/>
              <a:gd name="T27" fmla="*/ 112 h 344"/>
              <a:gd name="T28" fmla="*/ 90 w 344"/>
              <a:gd name="T29" fmla="*/ 82 h 344"/>
              <a:gd name="T30" fmla="*/ 112 w 344"/>
              <a:gd name="T31" fmla="*/ 54 h 344"/>
              <a:gd name="T32" fmla="*/ 124 w 344"/>
              <a:gd name="T33" fmla="*/ 34 h 344"/>
              <a:gd name="T34" fmla="*/ 126 w 344"/>
              <a:gd name="T35" fmla="*/ 26 h 344"/>
              <a:gd name="T36" fmla="*/ 142 w 344"/>
              <a:gd name="T37" fmla="*/ 10 h 344"/>
              <a:gd name="T38" fmla="*/ 164 w 344"/>
              <a:gd name="T39" fmla="*/ 2 h 344"/>
              <a:gd name="T40" fmla="*/ 172 w 344"/>
              <a:gd name="T41" fmla="*/ 0 h 344"/>
              <a:gd name="T42" fmla="*/ 172 w 344"/>
              <a:gd name="T43" fmla="*/ 0 h 344"/>
              <a:gd name="T44" fmla="*/ 188 w 344"/>
              <a:gd name="T45" fmla="*/ 2 h 344"/>
              <a:gd name="T46" fmla="*/ 214 w 344"/>
              <a:gd name="T47" fmla="*/ 20 h 344"/>
              <a:gd name="T48" fmla="*/ 222 w 344"/>
              <a:gd name="T49" fmla="*/ 34 h 344"/>
              <a:gd name="T50" fmla="*/ 226 w 344"/>
              <a:gd name="T51" fmla="*/ 44 h 344"/>
              <a:gd name="T52" fmla="*/ 242 w 344"/>
              <a:gd name="T53" fmla="*/ 68 h 344"/>
              <a:gd name="T54" fmla="*/ 270 w 344"/>
              <a:gd name="T55" fmla="*/ 96 h 344"/>
              <a:gd name="T56" fmla="*/ 314 w 344"/>
              <a:gd name="T57" fmla="*/ 124 h 344"/>
              <a:gd name="T58" fmla="*/ 328 w 344"/>
              <a:gd name="T59" fmla="*/ 134 h 344"/>
              <a:gd name="T60" fmla="*/ 342 w 344"/>
              <a:gd name="T61" fmla="*/ 160 h 344"/>
              <a:gd name="T62" fmla="*/ 344 w 344"/>
              <a:gd name="T63" fmla="*/ 176 h 344"/>
              <a:gd name="T64" fmla="*/ 340 w 344"/>
              <a:gd name="T65" fmla="*/ 190 h 344"/>
              <a:gd name="T66" fmla="*/ 322 w 344"/>
              <a:gd name="T67" fmla="*/ 214 h 344"/>
              <a:gd name="T68" fmla="*/ 308 w 344"/>
              <a:gd name="T69" fmla="*/ 222 h 344"/>
              <a:gd name="T70" fmla="*/ 276 w 344"/>
              <a:gd name="T71" fmla="*/ 240 h 344"/>
              <a:gd name="T72" fmla="*/ 250 w 344"/>
              <a:gd name="T73" fmla="*/ 266 h 344"/>
              <a:gd name="T74" fmla="*/ 232 w 344"/>
              <a:gd name="T75" fmla="*/ 292 h 344"/>
              <a:gd name="T76" fmla="*/ 220 w 344"/>
              <a:gd name="T77" fmla="*/ 312 h 344"/>
              <a:gd name="T78" fmla="*/ 200 w 344"/>
              <a:gd name="T79" fmla="*/ 336 h 344"/>
              <a:gd name="T80" fmla="*/ 172 w 344"/>
              <a:gd name="T81" fmla="*/ 344 h 344"/>
              <a:gd name="T82" fmla="*/ 146 w 344"/>
              <a:gd name="T83" fmla="*/ 172 h 344"/>
              <a:gd name="T84" fmla="*/ 170 w 344"/>
              <a:gd name="T85" fmla="*/ 196 h 344"/>
              <a:gd name="T86" fmla="*/ 196 w 344"/>
              <a:gd name="T87" fmla="*/ 170 h 344"/>
              <a:gd name="T88" fmla="*/ 172 w 344"/>
              <a:gd name="T89" fmla="*/ 148 h 344"/>
              <a:gd name="T90" fmla="*/ 146 w 344"/>
              <a:gd name="T91" fmla="*/ 172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344" h="344">
                <a:moveTo>
                  <a:pt x="172" y="344"/>
                </a:moveTo>
                <a:lnTo>
                  <a:pt x="172" y="344"/>
                </a:lnTo>
                <a:lnTo>
                  <a:pt x="172" y="344"/>
                </a:lnTo>
                <a:lnTo>
                  <a:pt x="172" y="344"/>
                </a:lnTo>
                <a:lnTo>
                  <a:pt x="156" y="342"/>
                </a:lnTo>
                <a:lnTo>
                  <a:pt x="142" y="334"/>
                </a:lnTo>
                <a:lnTo>
                  <a:pt x="132" y="324"/>
                </a:lnTo>
                <a:lnTo>
                  <a:pt x="124" y="312"/>
                </a:lnTo>
                <a:lnTo>
                  <a:pt x="124" y="312"/>
                </a:lnTo>
                <a:lnTo>
                  <a:pt x="118" y="300"/>
                </a:lnTo>
                <a:lnTo>
                  <a:pt x="112" y="290"/>
                </a:lnTo>
                <a:lnTo>
                  <a:pt x="102" y="278"/>
                </a:lnTo>
                <a:lnTo>
                  <a:pt x="90" y="264"/>
                </a:lnTo>
                <a:lnTo>
                  <a:pt x="72" y="248"/>
                </a:lnTo>
                <a:lnTo>
                  <a:pt x="52" y="232"/>
                </a:lnTo>
                <a:lnTo>
                  <a:pt x="28" y="218"/>
                </a:lnTo>
                <a:lnTo>
                  <a:pt x="28" y="218"/>
                </a:lnTo>
                <a:lnTo>
                  <a:pt x="16" y="210"/>
                </a:lnTo>
                <a:lnTo>
                  <a:pt x="8" y="198"/>
                </a:lnTo>
                <a:lnTo>
                  <a:pt x="2" y="186"/>
                </a:lnTo>
                <a:lnTo>
                  <a:pt x="0" y="172"/>
                </a:lnTo>
                <a:lnTo>
                  <a:pt x="0" y="172"/>
                </a:lnTo>
                <a:lnTo>
                  <a:pt x="2" y="156"/>
                </a:lnTo>
                <a:lnTo>
                  <a:pt x="8" y="144"/>
                </a:lnTo>
                <a:lnTo>
                  <a:pt x="18" y="132"/>
                </a:lnTo>
                <a:lnTo>
                  <a:pt x="30" y="124"/>
                </a:lnTo>
                <a:lnTo>
                  <a:pt x="30" y="124"/>
                </a:lnTo>
                <a:lnTo>
                  <a:pt x="54" y="112"/>
                </a:lnTo>
                <a:lnTo>
                  <a:pt x="74" y="96"/>
                </a:lnTo>
                <a:lnTo>
                  <a:pt x="90" y="82"/>
                </a:lnTo>
                <a:lnTo>
                  <a:pt x="102" y="68"/>
                </a:lnTo>
                <a:lnTo>
                  <a:pt x="112" y="54"/>
                </a:lnTo>
                <a:lnTo>
                  <a:pt x="118" y="44"/>
                </a:lnTo>
                <a:lnTo>
                  <a:pt x="124" y="34"/>
                </a:lnTo>
                <a:lnTo>
                  <a:pt x="124" y="34"/>
                </a:lnTo>
                <a:lnTo>
                  <a:pt x="126" y="26"/>
                </a:lnTo>
                <a:lnTo>
                  <a:pt x="130" y="20"/>
                </a:lnTo>
                <a:lnTo>
                  <a:pt x="142" y="10"/>
                </a:lnTo>
                <a:lnTo>
                  <a:pt x="156" y="2"/>
                </a:lnTo>
                <a:lnTo>
                  <a:pt x="164" y="2"/>
                </a:lnTo>
                <a:lnTo>
                  <a:pt x="172" y="0"/>
                </a:lnTo>
                <a:lnTo>
                  <a:pt x="172" y="0"/>
                </a:lnTo>
                <a:lnTo>
                  <a:pt x="172" y="0"/>
                </a:lnTo>
                <a:lnTo>
                  <a:pt x="172" y="0"/>
                </a:lnTo>
                <a:lnTo>
                  <a:pt x="180" y="2"/>
                </a:lnTo>
                <a:lnTo>
                  <a:pt x="188" y="2"/>
                </a:lnTo>
                <a:lnTo>
                  <a:pt x="202" y="10"/>
                </a:lnTo>
                <a:lnTo>
                  <a:pt x="214" y="20"/>
                </a:lnTo>
                <a:lnTo>
                  <a:pt x="218" y="28"/>
                </a:lnTo>
                <a:lnTo>
                  <a:pt x="222" y="34"/>
                </a:lnTo>
                <a:lnTo>
                  <a:pt x="222" y="34"/>
                </a:lnTo>
                <a:lnTo>
                  <a:pt x="226" y="44"/>
                </a:lnTo>
                <a:lnTo>
                  <a:pt x="232" y="56"/>
                </a:lnTo>
                <a:lnTo>
                  <a:pt x="242" y="68"/>
                </a:lnTo>
                <a:lnTo>
                  <a:pt x="254" y="82"/>
                </a:lnTo>
                <a:lnTo>
                  <a:pt x="270" y="96"/>
                </a:lnTo>
                <a:lnTo>
                  <a:pt x="290" y="112"/>
                </a:lnTo>
                <a:lnTo>
                  <a:pt x="314" y="124"/>
                </a:lnTo>
                <a:lnTo>
                  <a:pt x="314" y="124"/>
                </a:lnTo>
                <a:lnTo>
                  <a:pt x="328" y="134"/>
                </a:lnTo>
                <a:lnTo>
                  <a:pt x="336" y="146"/>
                </a:lnTo>
                <a:lnTo>
                  <a:pt x="342" y="160"/>
                </a:lnTo>
                <a:lnTo>
                  <a:pt x="344" y="176"/>
                </a:lnTo>
                <a:lnTo>
                  <a:pt x="344" y="176"/>
                </a:lnTo>
                <a:lnTo>
                  <a:pt x="342" y="184"/>
                </a:lnTo>
                <a:lnTo>
                  <a:pt x="340" y="190"/>
                </a:lnTo>
                <a:lnTo>
                  <a:pt x="334" y="204"/>
                </a:lnTo>
                <a:lnTo>
                  <a:pt x="322" y="214"/>
                </a:lnTo>
                <a:lnTo>
                  <a:pt x="308" y="222"/>
                </a:lnTo>
                <a:lnTo>
                  <a:pt x="308" y="222"/>
                </a:lnTo>
                <a:lnTo>
                  <a:pt x="292" y="230"/>
                </a:lnTo>
                <a:lnTo>
                  <a:pt x="276" y="240"/>
                </a:lnTo>
                <a:lnTo>
                  <a:pt x="262" y="252"/>
                </a:lnTo>
                <a:lnTo>
                  <a:pt x="250" y="266"/>
                </a:lnTo>
                <a:lnTo>
                  <a:pt x="240" y="278"/>
                </a:lnTo>
                <a:lnTo>
                  <a:pt x="232" y="292"/>
                </a:lnTo>
                <a:lnTo>
                  <a:pt x="220" y="312"/>
                </a:lnTo>
                <a:lnTo>
                  <a:pt x="220" y="312"/>
                </a:lnTo>
                <a:lnTo>
                  <a:pt x="212" y="326"/>
                </a:lnTo>
                <a:lnTo>
                  <a:pt x="200" y="336"/>
                </a:lnTo>
                <a:lnTo>
                  <a:pt x="188" y="342"/>
                </a:lnTo>
                <a:lnTo>
                  <a:pt x="172" y="344"/>
                </a:lnTo>
                <a:lnTo>
                  <a:pt x="172" y="344"/>
                </a:lnTo>
                <a:close/>
                <a:moveTo>
                  <a:pt x="146" y="172"/>
                </a:moveTo>
                <a:lnTo>
                  <a:pt x="146" y="172"/>
                </a:lnTo>
                <a:lnTo>
                  <a:pt x="170" y="196"/>
                </a:lnTo>
                <a:lnTo>
                  <a:pt x="170" y="196"/>
                </a:lnTo>
                <a:lnTo>
                  <a:pt x="196" y="170"/>
                </a:lnTo>
                <a:lnTo>
                  <a:pt x="196" y="170"/>
                </a:lnTo>
                <a:lnTo>
                  <a:pt x="172" y="148"/>
                </a:lnTo>
                <a:lnTo>
                  <a:pt x="172" y="148"/>
                </a:lnTo>
                <a:lnTo>
                  <a:pt x="146" y="172"/>
                </a:lnTo>
                <a:lnTo>
                  <a:pt x="146" y="172"/>
                </a:lnTo>
                <a:close/>
              </a:path>
            </a:pathLst>
          </a:custGeom>
          <a:solidFill>
            <a:srgbClr val="1A86DB"/>
          </a:solidFill>
          <a:ln>
            <a:noFill/>
          </a:ln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22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47" name="Freeform 18"/>
          <p:cNvSpPr>
            <a:spLocks/>
          </p:cNvSpPr>
          <p:nvPr userDrawn="1"/>
        </p:nvSpPr>
        <p:spPr bwMode="auto">
          <a:xfrm>
            <a:off x="4431637" y="6462555"/>
            <a:ext cx="37458" cy="124388"/>
          </a:xfrm>
          <a:custGeom>
            <a:avLst/>
            <a:gdLst>
              <a:gd name="T0" fmla="*/ 52 w 106"/>
              <a:gd name="T1" fmla="*/ 352 h 352"/>
              <a:gd name="T2" fmla="*/ 52 w 106"/>
              <a:gd name="T3" fmla="*/ 352 h 352"/>
              <a:gd name="T4" fmla="*/ 52 w 106"/>
              <a:gd name="T5" fmla="*/ 352 h 352"/>
              <a:gd name="T6" fmla="*/ 52 w 106"/>
              <a:gd name="T7" fmla="*/ 352 h 352"/>
              <a:gd name="T8" fmla="*/ 40 w 106"/>
              <a:gd name="T9" fmla="*/ 352 h 352"/>
              <a:gd name="T10" fmla="*/ 32 w 106"/>
              <a:gd name="T11" fmla="*/ 348 h 352"/>
              <a:gd name="T12" fmla="*/ 22 w 106"/>
              <a:gd name="T13" fmla="*/ 342 h 352"/>
              <a:gd name="T14" fmla="*/ 14 w 106"/>
              <a:gd name="T15" fmla="*/ 336 h 352"/>
              <a:gd name="T16" fmla="*/ 8 w 106"/>
              <a:gd name="T17" fmla="*/ 328 h 352"/>
              <a:gd name="T18" fmla="*/ 4 w 106"/>
              <a:gd name="T19" fmla="*/ 320 h 352"/>
              <a:gd name="T20" fmla="*/ 0 w 106"/>
              <a:gd name="T21" fmla="*/ 310 h 352"/>
              <a:gd name="T22" fmla="*/ 0 w 106"/>
              <a:gd name="T23" fmla="*/ 300 h 352"/>
              <a:gd name="T24" fmla="*/ 0 w 106"/>
              <a:gd name="T25" fmla="*/ 300 h 352"/>
              <a:gd name="T26" fmla="*/ 0 w 106"/>
              <a:gd name="T27" fmla="*/ 134 h 352"/>
              <a:gd name="T28" fmla="*/ 0 w 106"/>
              <a:gd name="T29" fmla="*/ 44 h 352"/>
              <a:gd name="T30" fmla="*/ 52 w 106"/>
              <a:gd name="T31" fmla="*/ 36 h 352"/>
              <a:gd name="T32" fmla="*/ 90 w 106"/>
              <a:gd name="T33" fmla="*/ 0 h 352"/>
              <a:gd name="T34" fmla="*/ 90 w 106"/>
              <a:gd name="T35" fmla="*/ 0 h 352"/>
              <a:gd name="T36" fmla="*/ 96 w 106"/>
              <a:gd name="T37" fmla="*/ 6 h 352"/>
              <a:gd name="T38" fmla="*/ 100 w 106"/>
              <a:gd name="T39" fmla="*/ 16 h 352"/>
              <a:gd name="T40" fmla="*/ 104 w 106"/>
              <a:gd name="T41" fmla="*/ 28 h 352"/>
              <a:gd name="T42" fmla="*/ 106 w 106"/>
              <a:gd name="T43" fmla="*/ 52 h 352"/>
              <a:gd name="T44" fmla="*/ 106 w 106"/>
              <a:gd name="T45" fmla="*/ 138 h 352"/>
              <a:gd name="T46" fmla="*/ 104 w 106"/>
              <a:gd name="T47" fmla="*/ 300 h 352"/>
              <a:gd name="T48" fmla="*/ 104 w 106"/>
              <a:gd name="T49" fmla="*/ 300 h 352"/>
              <a:gd name="T50" fmla="*/ 104 w 106"/>
              <a:gd name="T51" fmla="*/ 310 h 352"/>
              <a:gd name="T52" fmla="*/ 100 w 106"/>
              <a:gd name="T53" fmla="*/ 320 h 352"/>
              <a:gd name="T54" fmla="*/ 96 w 106"/>
              <a:gd name="T55" fmla="*/ 330 h 352"/>
              <a:gd name="T56" fmla="*/ 88 w 106"/>
              <a:gd name="T57" fmla="*/ 338 h 352"/>
              <a:gd name="T58" fmla="*/ 82 w 106"/>
              <a:gd name="T59" fmla="*/ 344 h 352"/>
              <a:gd name="T60" fmla="*/ 72 w 106"/>
              <a:gd name="T61" fmla="*/ 348 h 352"/>
              <a:gd name="T62" fmla="*/ 62 w 106"/>
              <a:gd name="T63" fmla="*/ 352 h 352"/>
              <a:gd name="T64" fmla="*/ 52 w 106"/>
              <a:gd name="T65" fmla="*/ 352 h 352"/>
              <a:gd name="T66" fmla="*/ 52 w 106"/>
              <a:gd name="T67" fmla="*/ 352 h 3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06" h="352">
                <a:moveTo>
                  <a:pt x="52" y="352"/>
                </a:moveTo>
                <a:lnTo>
                  <a:pt x="52" y="352"/>
                </a:lnTo>
                <a:lnTo>
                  <a:pt x="52" y="352"/>
                </a:lnTo>
                <a:lnTo>
                  <a:pt x="52" y="352"/>
                </a:lnTo>
                <a:lnTo>
                  <a:pt x="40" y="352"/>
                </a:lnTo>
                <a:lnTo>
                  <a:pt x="32" y="348"/>
                </a:lnTo>
                <a:lnTo>
                  <a:pt x="22" y="342"/>
                </a:lnTo>
                <a:lnTo>
                  <a:pt x="14" y="336"/>
                </a:lnTo>
                <a:lnTo>
                  <a:pt x="8" y="328"/>
                </a:lnTo>
                <a:lnTo>
                  <a:pt x="4" y="320"/>
                </a:lnTo>
                <a:lnTo>
                  <a:pt x="0" y="310"/>
                </a:lnTo>
                <a:lnTo>
                  <a:pt x="0" y="300"/>
                </a:lnTo>
                <a:lnTo>
                  <a:pt x="0" y="300"/>
                </a:lnTo>
                <a:lnTo>
                  <a:pt x="0" y="134"/>
                </a:lnTo>
                <a:lnTo>
                  <a:pt x="0" y="44"/>
                </a:lnTo>
                <a:lnTo>
                  <a:pt x="52" y="36"/>
                </a:lnTo>
                <a:lnTo>
                  <a:pt x="90" y="0"/>
                </a:lnTo>
                <a:lnTo>
                  <a:pt x="90" y="0"/>
                </a:lnTo>
                <a:lnTo>
                  <a:pt x="96" y="6"/>
                </a:lnTo>
                <a:lnTo>
                  <a:pt x="100" y="16"/>
                </a:lnTo>
                <a:lnTo>
                  <a:pt x="104" y="28"/>
                </a:lnTo>
                <a:lnTo>
                  <a:pt x="106" y="52"/>
                </a:lnTo>
                <a:lnTo>
                  <a:pt x="106" y="138"/>
                </a:lnTo>
                <a:lnTo>
                  <a:pt x="104" y="300"/>
                </a:lnTo>
                <a:lnTo>
                  <a:pt x="104" y="300"/>
                </a:lnTo>
                <a:lnTo>
                  <a:pt x="104" y="310"/>
                </a:lnTo>
                <a:lnTo>
                  <a:pt x="100" y="320"/>
                </a:lnTo>
                <a:lnTo>
                  <a:pt x="96" y="330"/>
                </a:lnTo>
                <a:lnTo>
                  <a:pt x="88" y="338"/>
                </a:lnTo>
                <a:lnTo>
                  <a:pt x="82" y="344"/>
                </a:lnTo>
                <a:lnTo>
                  <a:pt x="72" y="348"/>
                </a:lnTo>
                <a:lnTo>
                  <a:pt x="62" y="352"/>
                </a:lnTo>
                <a:lnTo>
                  <a:pt x="52" y="352"/>
                </a:lnTo>
                <a:lnTo>
                  <a:pt x="52" y="352"/>
                </a:lnTo>
                <a:close/>
              </a:path>
            </a:pathLst>
          </a:custGeom>
          <a:solidFill>
            <a:srgbClr val="1A86DB"/>
          </a:solidFill>
          <a:ln>
            <a:noFill/>
          </a:ln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22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49" name="Rectangle 48"/>
          <p:cNvSpPr/>
          <p:nvPr userDrawn="1"/>
        </p:nvSpPr>
        <p:spPr bwMode="auto">
          <a:xfrm>
            <a:off x="-217599" y="6858000"/>
            <a:ext cx="12533086" cy="783771"/>
          </a:xfrm>
          <a:prstGeom prst="rect">
            <a:avLst/>
          </a:prstGeom>
          <a:solidFill>
            <a:srgbClr val="E6E6E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7" tIns="45713" rIns="91427" bIns="4571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2" name="Rectangle 51"/>
          <p:cNvSpPr/>
          <p:nvPr userDrawn="1"/>
        </p:nvSpPr>
        <p:spPr bwMode="auto">
          <a:xfrm>
            <a:off x="-391886" y="6074230"/>
            <a:ext cx="391886" cy="783771"/>
          </a:xfrm>
          <a:prstGeom prst="rect">
            <a:avLst/>
          </a:prstGeom>
          <a:solidFill>
            <a:srgbClr val="E6E6E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7" tIns="45713" rIns="91427" bIns="4571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3" name="Rectangle 52"/>
          <p:cNvSpPr/>
          <p:nvPr userDrawn="1"/>
        </p:nvSpPr>
        <p:spPr bwMode="auto">
          <a:xfrm>
            <a:off x="0" y="6344998"/>
            <a:ext cx="12192000" cy="513003"/>
          </a:xfrm>
          <a:prstGeom prst="rect">
            <a:avLst/>
          </a:prstGeom>
          <a:solidFill>
            <a:schemeClr val="accent1">
              <a:alpha val="3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7" tIns="45713" rIns="91427" bIns="4571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41" name="Picture 40"/>
          <p:cNvPicPr>
            <a:picLocks noChangeAspect="1"/>
          </p:cNvPicPr>
          <p:nvPr userDrawn="1"/>
        </p:nvPicPr>
        <p:blipFill>
          <a:blip r:embed="rId2">
            <a:biLevel thresh="25000"/>
          </a:blip>
          <a:stretch>
            <a:fillRect/>
          </a:stretch>
        </p:blipFill>
        <p:spPr>
          <a:xfrm>
            <a:off x="171511" y="6491045"/>
            <a:ext cx="936609" cy="206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427491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1187621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2982008"/>
            <a:ext cx="7171337" cy="1792326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7" name="Rectangle 6"/>
          <p:cNvSpPr/>
          <p:nvPr userDrawn="1"/>
        </p:nvSpPr>
        <p:spPr bwMode="gray">
          <a:xfrm>
            <a:off x="0" y="5646494"/>
            <a:ext cx="12191377" cy="1211506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03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3192" y="6087890"/>
            <a:ext cx="1427788" cy="30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2422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5078" cy="2263268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4097" indent="0">
              <a:buNone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9582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303" y="1187644"/>
            <a:ext cx="11655078" cy="226658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9693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7644"/>
            <a:ext cx="5378548" cy="2115402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941" b="0">
                <a:latin typeface="+mn-lt"/>
              </a:defRPr>
            </a:lvl1pPr>
            <a:lvl2pPr marL="250553" indent="0">
              <a:buFont typeface="Wingdings" panose="05000000000000000000" pitchFamily="2" charset="2"/>
              <a:buNone/>
              <a:defRPr sz="2353" b="0"/>
            </a:lvl2pPr>
            <a:lvl3pPr marL="441968" indent="0">
              <a:buFont typeface="Wingdings" panose="05000000000000000000" pitchFamily="2" charset="2"/>
              <a:buNone/>
              <a:tabLst/>
              <a:defRPr sz="2157" b="0"/>
            </a:lvl3pPr>
            <a:lvl4pPr marL="639608" indent="0">
              <a:buFont typeface="Wingdings" panose="05000000000000000000" pitchFamily="2" charset="2"/>
              <a:buNone/>
              <a:defRPr sz="2157" b="0"/>
            </a:lvl4pPr>
            <a:lvl5pPr marL="837250" indent="0">
              <a:buFont typeface="Wingdings" panose="05000000000000000000" pitchFamily="2" charset="2"/>
              <a:buNone/>
              <a:tabLst/>
              <a:defRPr sz="2157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7644"/>
            <a:ext cx="5378548" cy="2429576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2941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0553" indent="0">
              <a:buFont typeface="Arial" panose="020B0604020202020204" pitchFamily="34" charset="0"/>
              <a:buNone/>
              <a:defRPr lang="en-US" sz="2353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41968" indent="0">
              <a:buFont typeface="Arial" panose="020B0604020202020204" pitchFamily="34" charset="0"/>
              <a:buNone/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39608" indent="0">
              <a:buFont typeface="Arial" panose="020B0604020202020204" pitchFamily="34" charset="0"/>
              <a:buNone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37250" indent="0">
              <a:buFont typeface="Arial" panose="020B0604020202020204" pitchFamily="34" charset="0"/>
              <a:buNone/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04217" marR="0" lvl="0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Edit Master text styles</a:t>
            </a:r>
          </a:p>
          <a:p>
            <a:pPr marL="504217" marR="0" lvl="1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Second level</a:t>
            </a:r>
          </a:p>
          <a:p>
            <a:pPr marL="504217" marR="0" lvl="2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Third level</a:t>
            </a:r>
          </a:p>
          <a:p>
            <a:pPr marL="504217" marR="0" lvl="3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Fourth level</a:t>
            </a:r>
          </a:p>
          <a:p>
            <a:pPr marL="504217" marR="0" lvl="4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9304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7644"/>
            <a:ext cx="5378548" cy="2115402"/>
          </a:xfrm>
        </p:spPr>
        <p:txBody>
          <a:bodyPr wrap="square">
            <a:spAutoFit/>
          </a:bodyPr>
          <a:lstStyle>
            <a:lvl1pPr marL="227209" indent="-227209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941" b="0">
                <a:latin typeface="+mn-lt"/>
              </a:defRPr>
            </a:lvl1pPr>
            <a:lvl2pPr marL="418625" indent="-168072">
              <a:buFont typeface="Wingdings" panose="05000000000000000000" pitchFamily="2" charset="2"/>
              <a:buChar char=""/>
              <a:defRPr sz="2353" b="0"/>
            </a:lvl2pPr>
            <a:lvl3pPr marL="627160" indent="-185191">
              <a:buFont typeface="Wingdings" panose="05000000000000000000" pitchFamily="2" charset="2"/>
              <a:buChar char=""/>
              <a:tabLst/>
              <a:defRPr sz="2157" b="0"/>
            </a:lvl3pPr>
            <a:lvl4pPr marL="812350" indent="-172742">
              <a:buFont typeface="Wingdings" panose="05000000000000000000" pitchFamily="2" charset="2"/>
              <a:buChar char=""/>
              <a:defRPr sz="2157" b="0"/>
            </a:lvl4pPr>
            <a:lvl5pPr marL="1003766" indent="-166517">
              <a:buFont typeface="Wingdings" panose="05000000000000000000" pitchFamily="2" charset="2"/>
              <a:buChar char=""/>
              <a:tabLst/>
              <a:defRPr sz="2157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7644"/>
            <a:ext cx="5378548" cy="2429576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lang="en-US" sz="2941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86698" indent="-336145">
              <a:defRPr lang="en-US" sz="2353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78113" indent="-336145"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75753" indent="-336145"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73395" indent="-336145"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27209" marR="0" lvl="0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Edit Master text styles</a:t>
            </a:r>
          </a:p>
          <a:p>
            <a:pPr marL="227209" marR="0" lvl="1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Second level</a:t>
            </a:r>
          </a:p>
          <a:p>
            <a:pPr marL="227209" marR="0" lvl="2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Third level</a:t>
            </a:r>
          </a:p>
          <a:p>
            <a:pPr marL="227209" marR="0" lvl="3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Fourth level</a:t>
            </a:r>
          </a:p>
          <a:p>
            <a:pPr marL="227209" marR="0" lvl="4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4177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9835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9860674" cy="724246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024632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FCFF52-478A-4F28-A1A9-D233715E3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7CAA9E4-969C-4903-A1CB-A3E1D20A1C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1490AC7-71D0-4255-827D-5793DE395D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9FF3C-C2B3-4E3E-BEC9-CD23E98F1BB1}" type="datetimeFigureOut">
              <a:rPr lang="zh-CN" altLang="en-US" smtClean="0"/>
              <a:t>2018/2/13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D0C431B-303C-4FCD-B1AA-1636E6E978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9F1E6E1-3125-48DE-8D95-1DAD862836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16B24-2BE5-4567-8F9D-B890819B0F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855333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058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20945033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555603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3943403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686648"/>
            <a:ext cx="4795873" cy="1484704"/>
          </a:xfrm>
        </p:spPr>
        <p:txBody>
          <a:bodyPr wrap="square" anchor="ctr">
            <a:spAutoFit/>
          </a:bodyPr>
          <a:lstStyle>
            <a:lvl1pPr>
              <a:defRPr sz="4705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Square photo layout</a:t>
            </a:r>
          </a:p>
        </p:txBody>
      </p:sp>
      <p:sp>
        <p:nvSpPr>
          <p:cNvPr id="6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334350" y="0"/>
            <a:ext cx="6857650" cy="68561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0701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2694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09561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valua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0302" y="289511"/>
            <a:ext cx="6904778" cy="899665"/>
          </a:xfrm>
        </p:spPr>
        <p:txBody>
          <a:bodyPr/>
          <a:lstStyle>
            <a:lvl1pPr>
              <a:defRPr sz="392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020303" y="4773828"/>
            <a:ext cx="6904016" cy="1793104"/>
          </a:xfrm>
        </p:spPr>
        <p:txBody>
          <a:bodyPr wrap="square">
            <a:noAutofit/>
          </a:bodyPr>
          <a:lstStyle>
            <a:lvl1pPr marL="0" indent="0">
              <a:spcBef>
                <a:spcPts val="1765"/>
              </a:spcBef>
              <a:buNone/>
              <a:defRPr sz="1961">
                <a:latin typeface="+mn-lt"/>
              </a:defRPr>
            </a:lvl1pPr>
            <a:lvl2pPr marL="224097" indent="0">
              <a:buNone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5" name="Picture 4" descr="Image of Ignite app on a Windows Device." title="Ignite event image">
            <a:extLst>
              <a:ext uri="{FF2B5EF4-FFF2-40B4-BE49-F238E27FC236}">
                <a16:creationId xmlns:a16="http://schemas.microsoft.com/office/drawing/2014/main" id="{E803C22C-E970-4ADA-A60C-5127C1C2C1D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7119" r="5881"/>
          <a:stretch/>
        </p:blipFill>
        <p:spPr>
          <a:xfrm>
            <a:off x="0" y="-1"/>
            <a:ext cx="4828867" cy="6858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853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2225866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879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40" y="6099190"/>
            <a:ext cx="4482124" cy="46774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79285" rIns="179285" bIns="179285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MS logo white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1632" y="470067"/>
            <a:ext cx="1423303" cy="30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5440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20397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054171-4CD3-4B00-BB2A-FBAA304F8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C77A021-99D5-42DF-B44D-D1266A5B68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9DA009D-74EB-4BC2-BE0C-612ECD760C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8170D96-C68A-493C-8CB8-86AE5D6CA7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9FF3C-C2B3-4E3E-BEC9-CD23E98F1BB1}" type="datetimeFigureOut">
              <a:rPr lang="zh-CN" altLang="en-US" smtClean="0"/>
              <a:t>2018/2/13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6967909-C1C9-4FF1-812D-C98932F9F7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96C28F7-EB30-45DC-8782-84BF56F93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16B24-2BE5-4567-8F9D-B890819B0F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437860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>
            <a:lvl1pPr algn="ctr">
              <a:defRPr kumimoji="0" lang="en-US" sz="2400" b="0" i="0" u="none" strike="noStrike" kern="1200" cap="all" spc="800" normalizeH="0" baseline="0" dirty="0">
                <a:ln w="3175"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Light" charset="0"/>
                <a:ea typeface="+mn-ea"/>
                <a:cs typeface="Segoe UI Light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65755453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EE9C9A30-AF21-4061-AAF7-F1550C0E212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-3821"/>
            <a:ext cx="6095999" cy="673454"/>
          </a:xfrm>
        </p:spPr>
        <p:txBody>
          <a:bodyPr/>
          <a:lstStyle/>
          <a:p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52BF53E-A85C-4215-A542-5CFED282A83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34937" y="2045659"/>
            <a:ext cx="4763234" cy="1428083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lang="en-US" sz="1600" b="1" kern="1200" dirty="0" smtClean="0">
                <a:ln w="3175">
                  <a:noFill/>
                </a:ln>
                <a:solidFill>
                  <a:srgbClr val="0078D7"/>
                </a:solidFill>
                <a:latin typeface="Segoe UI Semibold" charset="0"/>
                <a:ea typeface="+mn-ea"/>
                <a:cs typeface="Segoe UI Semibold" charset="0"/>
              </a:defRPr>
            </a:lvl1pPr>
            <a:lvl2pPr marL="287283" indent="-285695">
              <a:lnSpc>
                <a:spcPct val="100000"/>
              </a:lnSpc>
              <a:buClr>
                <a:schemeClr val="tx2"/>
              </a:buClr>
              <a:buFont typeface="Arial" panose="020B0604020202020204" pitchFamily="34" charset="0"/>
              <a:buChar char="•"/>
              <a:defRPr lang="en-US" sz="1600" kern="1200" dirty="0" smtClean="0">
                <a:solidFill>
                  <a:srgbClr val="505050"/>
                </a:solidFill>
                <a:latin typeface="+mj-lt"/>
                <a:ea typeface="+mn-ea"/>
                <a:cs typeface="Segoe UI" panose="020B0502040204020203" pitchFamily="34" charset="0"/>
              </a:defRPr>
            </a:lvl2pPr>
            <a:lvl3pPr marL="569803" indent="-223795">
              <a:lnSpc>
                <a:spcPct val="100000"/>
              </a:lnSpc>
              <a:buClr>
                <a:schemeClr val="tx2"/>
              </a:buClr>
              <a:defRPr sz="1400"/>
            </a:lvl3pPr>
            <a:lvl4pPr marL="914225" indent="-223795">
              <a:lnSpc>
                <a:spcPct val="100000"/>
              </a:lnSpc>
              <a:buClr>
                <a:schemeClr val="tx2"/>
              </a:buClr>
              <a:defRPr sz="1200"/>
            </a:lvl4pPr>
            <a:lvl5pPr>
              <a:lnSpc>
                <a:spcPct val="100000"/>
              </a:lnSpc>
              <a:buClr>
                <a:schemeClr val="tx2"/>
              </a:buClr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FC24F05B-D917-43E9-8B6D-60449CCE91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4935" y="289512"/>
            <a:ext cx="5581874" cy="899665"/>
          </a:xfrm>
        </p:spPr>
        <p:txBody>
          <a:bodyPr/>
          <a:lstStyle>
            <a:lvl1pPr>
              <a:defRPr lang="en-US" sz="3200" b="0" kern="0" cap="none" spc="49" baseline="0" dirty="0">
                <a:ln w="3175">
                  <a:noFill/>
                </a:ln>
                <a:solidFill>
                  <a:srgbClr val="0078D7"/>
                </a:solidFill>
                <a:effectLst/>
                <a:latin typeface="Segoe UI Semilight" charset="0"/>
                <a:ea typeface="Segoe UI Semilight" charset="0"/>
                <a:cs typeface="Segoe UI Semilight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92961272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1187621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2982008"/>
            <a:ext cx="7171337" cy="1792326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7" name="Rectangle 6"/>
          <p:cNvSpPr/>
          <p:nvPr userDrawn="1"/>
        </p:nvSpPr>
        <p:spPr bwMode="gray">
          <a:xfrm>
            <a:off x="0" y="5646494"/>
            <a:ext cx="12191377" cy="1211506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03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3192" y="6087890"/>
            <a:ext cx="1427788" cy="304828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D21F7F-CA5F-4609-9E53-094261A2A86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888830" y="285842"/>
            <a:ext cx="3944254" cy="543185"/>
          </a:xfrm>
          <a:noFill/>
        </p:spPr>
        <p:txBody>
          <a:bodyPr vert="horz" wrap="square" lIns="164592" tIns="109728" rIns="164592" bIns="109728" rtlCol="0">
            <a:spAutoFit/>
          </a:bodyPr>
          <a:lstStyle>
            <a:lvl1pPr marL="0" indent="0" algn="r">
              <a:buNone/>
              <a:defRPr lang="en-US" sz="2353" dirty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marL="224097" lvl="0" indent="-224097">
              <a:spcBef>
                <a:spcPts val="0"/>
              </a:spcBef>
            </a:pPr>
            <a:r>
              <a:rPr lang="en-US" dirty="0"/>
              <a:t>Session Code</a:t>
            </a:r>
          </a:p>
        </p:txBody>
      </p:sp>
    </p:spTree>
    <p:extLst>
      <p:ext uri="{BB962C8B-B14F-4D97-AF65-F5344CB8AC3E}">
        <p14:creationId xmlns:p14="http://schemas.microsoft.com/office/powerpoint/2010/main" val="5357219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1196743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2991130"/>
            <a:ext cx="7171337" cy="1792326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7" name="Rectangle 6"/>
          <p:cNvSpPr/>
          <p:nvPr userDrawn="1"/>
        </p:nvSpPr>
        <p:spPr bwMode="gray">
          <a:xfrm>
            <a:off x="0" y="5646494"/>
            <a:ext cx="12191377" cy="1211506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03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3192" y="6087890"/>
            <a:ext cx="1427788" cy="30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398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5078" cy="2263268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4097" indent="0">
              <a:buNone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92336050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303" y="1187644"/>
            <a:ext cx="11655078" cy="2266583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44363940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7644"/>
            <a:ext cx="5378548" cy="2115402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941" b="0">
                <a:latin typeface="+mn-lt"/>
              </a:defRPr>
            </a:lvl1pPr>
            <a:lvl2pPr marL="250553" indent="0">
              <a:buFont typeface="Wingdings" panose="05000000000000000000" pitchFamily="2" charset="2"/>
              <a:buNone/>
              <a:defRPr sz="2353" b="0"/>
            </a:lvl2pPr>
            <a:lvl3pPr marL="441968" indent="0">
              <a:buFont typeface="Wingdings" panose="05000000000000000000" pitchFamily="2" charset="2"/>
              <a:buNone/>
              <a:tabLst/>
              <a:defRPr sz="2157" b="0"/>
            </a:lvl3pPr>
            <a:lvl4pPr marL="639608" indent="0">
              <a:buFont typeface="Wingdings" panose="05000000000000000000" pitchFamily="2" charset="2"/>
              <a:buNone/>
              <a:defRPr sz="2157" b="0"/>
            </a:lvl4pPr>
            <a:lvl5pPr marL="837250" indent="0">
              <a:buFont typeface="Wingdings" panose="05000000000000000000" pitchFamily="2" charset="2"/>
              <a:buNone/>
              <a:tabLst/>
              <a:defRPr sz="2157" b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7644"/>
            <a:ext cx="5378548" cy="208220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2941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0553" indent="0">
              <a:buFont typeface="Arial" panose="020B0604020202020204" pitchFamily="34" charset="0"/>
              <a:buNone/>
              <a:defRPr lang="en-US" sz="2353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41968" indent="0">
              <a:buFont typeface="Arial" panose="020B0604020202020204" pitchFamily="34" charset="0"/>
              <a:buNone/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39608" indent="0">
              <a:buFont typeface="Arial" panose="020B0604020202020204" pitchFamily="34" charset="0"/>
              <a:buNone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37250" indent="0">
              <a:buFont typeface="Arial" panose="020B0604020202020204" pitchFamily="34" charset="0"/>
              <a:buNone/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04217" marR="0" lvl="0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 dirty="0"/>
              <a:t>Click to edit Master text styles</a:t>
            </a:r>
          </a:p>
          <a:p>
            <a:pPr marL="698746" marR="0" lvl="1" indent="-448193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Second level</a:t>
            </a:r>
          </a:p>
          <a:p>
            <a:pPr marL="890161" marR="0" lvl="2" indent="-448193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Third level</a:t>
            </a:r>
          </a:p>
          <a:p>
            <a:pPr marL="1087802" marR="0" lvl="3" indent="-448193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Fourth level</a:t>
            </a:r>
          </a:p>
          <a:p>
            <a:pPr marL="1285443" marR="0" lvl="4" indent="-448193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13007874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7644"/>
            <a:ext cx="5378548" cy="2115402"/>
          </a:xfrm>
        </p:spPr>
        <p:txBody>
          <a:bodyPr wrap="square">
            <a:spAutoFit/>
          </a:bodyPr>
          <a:lstStyle>
            <a:lvl1pPr marL="227209" indent="-227209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941" b="0">
                <a:latin typeface="+mn-lt"/>
              </a:defRPr>
            </a:lvl1pPr>
            <a:lvl2pPr marL="418625" indent="-168072">
              <a:buFont typeface="Wingdings" panose="05000000000000000000" pitchFamily="2" charset="2"/>
              <a:buChar char=""/>
              <a:defRPr sz="2353" b="0"/>
            </a:lvl2pPr>
            <a:lvl3pPr marL="627160" indent="-185191">
              <a:buFont typeface="Wingdings" panose="05000000000000000000" pitchFamily="2" charset="2"/>
              <a:buChar char=""/>
              <a:tabLst/>
              <a:defRPr sz="2157" b="0"/>
            </a:lvl3pPr>
            <a:lvl4pPr marL="812350" indent="-172742">
              <a:buFont typeface="Wingdings" panose="05000000000000000000" pitchFamily="2" charset="2"/>
              <a:buChar char=""/>
              <a:defRPr sz="2157" b="0"/>
            </a:lvl4pPr>
            <a:lvl5pPr marL="1003766" indent="-166517">
              <a:buFont typeface="Wingdings" panose="05000000000000000000" pitchFamily="2" charset="2"/>
              <a:buChar char=""/>
              <a:tabLst/>
              <a:defRPr sz="2157" b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7644"/>
            <a:ext cx="5378548" cy="2082207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lang="en-US" sz="2941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86698" indent="-336145">
              <a:defRPr lang="en-US" sz="2353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78113" indent="-336145"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75753" indent="-336145"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73395" indent="-336145"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27209" marR="0" lvl="0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Click to edit Master text styles</a:t>
            </a:r>
          </a:p>
          <a:p>
            <a:pPr marL="418625" marR="0" lvl="1" indent="-168072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Second level</a:t>
            </a:r>
          </a:p>
          <a:p>
            <a:pPr marL="627160" marR="0" lvl="2" indent="-185191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Third level</a:t>
            </a:r>
          </a:p>
          <a:p>
            <a:pPr marL="812350" marR="0" lvl="3" indent="-172742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Fourth level</a:t>
            </a:r>
          </a:p>
          <a:p>
            <a:pPr marL="1003766" marR="0" lvl="4" indent="-16651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76927328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64157619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Evidence Slide">
    <p:bg bwMode="gray"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gradFill>
                  <a:gsLst>
                    <a:gs pos="18584">
                      <a:schemeClr val="tx2"/>
                    </a:gs>
                    <a:gs pos="57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Customer evidence slide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 bwMode="gray">
          <a:xfrm>
            <a:off x="269239" y="1406078"/>
            <a:ext cx="5378549" cy="1791549"/>
          </a:xfrm>
          <a:blipFill>
            <a:blip r:embed="rId2"/>
            <a:stretch>
              <a:fillRect/>
            </a:stretch>
          </a:blip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lang="en-US" sz="2353" kern="1200" spc="0" baseline="0" dirty="0">
                <a:noFill/>
                <a:latin typeface="+mn-lt"/>
                <a:ea typeface="+mn-ea"/>
                <a:cs typeface="+mn-cs"/>
              </a:defRPr>
            </a:lvl1pPr>
            <a:lvl2pPr>
              <a:defRPr lang="en-US" sz="2353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endParaRPr lang="en-US" dirty="0"/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6095999" y="4773828"/>
            <a:ext cx="5829081" cy="1793104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79285" tIns="143428" rIns="179285" bIns="143428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6096000" y="1406078"/>
            <a:ext cx="5826762" cy="3366196"/>
          </a:xfrm>
          <a:blipFill>
            <a:blip r:embed="rId3"/>
            <a:stretch>
              <a:fillRect/>
            </a:stretch>
          </a:blip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lang="en-US" sz="2353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algn="ctr">
              <a:defRPr lang="en-US" sz="2353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Your image here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5871894" y="1801029"/>
            <a:ext cx="0" cy="4662019"/>
          </a:xfrm>
          <a:prstGeom prst="line">
            <a:avLst/>
          </a:prstGeom>
          <a:ln w="3175">
            <a:solidFill>
              <a:schemeClr val="tx1">
                <a:alpha val="2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269239" y="3197079"/>
            <a:ext cx="5378549" cy="3369853"/>
          </a:xfrm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sz="2353">
                <a:latin typeface="+mn-lt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6096001" y="4773828"/>
            <a:ext cx="5826761" cy="1791549"/>
          </a:xfrm>
        </p:spPr>
        <p:txBody>
          <a:bodyPr lIns="182880" tIns="146304" rIns="182880" bIns="146304" anchor="ctr">
            <a:noAutofit/>
          </a:bodyPr>
          <a:lstStyle>
            <a:lvl1pPr marL="0" indent="0" algn="ctr">
              <a:buNone/>
              <a:defRPr sz="3137">
                <a:gradFill>
                  <a:gsLst>
                    <a:gs pos="27434">
                      <a:srgbClr val="FFFFFF"/>
                    </a:gs>
                    <a:gs pos="54000">
                      <a:srgbClr val="FFFFFF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150970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29166B-194C-406C-BED1-B34546D564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11D25F5-B842-4F58-BF5D-4CDD3808BB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23DDF4B-02D4-41F1-9A77-628581AC54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571BF98-1EB3-48EC-B236-4028DC4CE9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0F76854-BB05-4702-BA61-2C5BF3282AD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E011BB2D-7810-46F3-B179-A3374EFDB7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9FF3C-C2B3-4E3E-BEC9-CD23E98F1BB1}" type="datetimeFigureOut">
              <a:rPr lang="zh-CN" altLang="en-US" smtClean="0"/>
              <a:t>2018/2/13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C9056968-ED32-4ACE-852C-948C1889D7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47FCB290-40EF-429A-811A-D2E2EAD20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16B24-2BE5-4567-8F9D-B890819B0F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63563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9860674" cy="724246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7933547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058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22784505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441833617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6459884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686648"/>
            <a:ext cx="4795873" cy="1484704"/>
          </a:xfrm>
        </p:spPr>
        <p:txBody>
          <a:bodyPr wrap="square" anchor="ctr">
            <a:spAutoFit/>
          </a:bodyPr>
          <a:lstStyle>
            <a:lvl1pPr>
              <a:defRPr sz="4705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Square photo layout</a:t>
            </a:r>
          </a:p>
        </p:txBody>
      </p:sp>
      <p:sp>
        <p:nvSpPr>
          <p:cNvPr id="6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334350" y="0"/>
            <a:ext cx="6857650" cy="68561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050554096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valua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0302" y="289511"/>
            <a:ext cx="6904778" cy="899665"/>
          </a:xfrm>
        </p:spPr>
        <p:txBody>
          <a:bodyPr/>
          <a:lstStyle>
            <a:lvl1pPr>
              <a:defRPr sz="392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020303" y="4773828"/>
            <a:ext cx="6904016" cy="1793104"/>
          </a:xfrm>
        </p:spPr>
        <p:txBody>
          <a:bodyPr wrap="square">
            <a:noAutofit/>
          </a:bodyPr>
          <a:lstStyle>
            <a:lvl1pPr marL="0" indent="0">
              <a:spcBef>
                <a:spcPts val="1765"/>
              </a:spcBef>
              <a:buNone/>
              <a:defRPr sz="1961">
                <a:latin typeface="+mn-lt"/>
              </a:defRPr>
            </a:lvl1pPr>
            <a:lvl2pPr marL="224097" indent="0">
              <a:buNone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5" name="Picture 4" descr="Image of Ignite app on a Windows Device." title="Ignite event image">
            <a:extLst>
              <a:ext uri="{FF2B5EF4-FFF2-40B4-BE49-F238E27FC236}">
                <a16:creationId xmlns:a16="http://schemas.microsoft.com/office/drawing/2014/main" id="{E803C22C-E970-4ADA-A60C-5127C1C2C1D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7119" r="5881"/>
          <a:stretch/>
        </p:blipFill>
        <p:spPr>
          <a:xfrm>
            <a:off x="0" y="-1"/>
            <a:ext cx="4828867" cy="6858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313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43528840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250330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2225866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76016363"/>
      </p:ext>
    </p:extLst>
  </p:cSld>
  <p:clrMapOvr>
    <a:masterClrMapping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40" y="6099190"/>
            <a:ext cx="4482124" cy="46774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79285" rIns="179285" bIns="179285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invGray">
          <a:xfrm>
            <a:off x="454892" y="470067"/>
            <a:ext cx="1408078" cy="300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253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AB64F41-1429-43D5-87ED-32EBDC041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8796219-CE62-4184-9C4C-811DE5DD0F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9FF3C-C2B3-4E3E-BEC9-CD23E98F1BB1}" type="datetimeFigureOut">
              <a:rPr lang="zh-CN" altLang="en-US" smtClean="0"/>
              <a:t>2018/2/13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8DC9A30-885C-4CBF-8C29-E19C9DD39E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52755B1-611A-4C5D-9248-8E07A9E272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16B24-2BE5-4567-8F9D-B890819B0F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6571329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5372595"/>
      </p:ext>
    </p:extLst>
  </p:cSld>
  <p:clrMapOvr>
    <a:masterClrMapping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0" y="1189178"/>
            <a:ext cx="11653523" cy="213049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54" indent="0">
              <a:buNone/>
              <a:defRPr/>
            </a:lvl3pPr>
            <a:lvl4pPr marL="448107" indent="0">
              <a:buNone/>
              <a:defRPr/>
            </a:lvl4pPr>
            <a:lvl5pPr marL="672161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446959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CB8F573-F189-45DB-B400-AC4FA4FB3B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9FF3C-C2B3-4E3E-BEC9-CD23E98F1BB1}" type="datetimeFigureOut">
              <a:rPr lang="zh-CN" altLang="en-US" smtClean="0"/>
              <a:t>2018/2/13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CBE8C5E9-6AC1-41DA-979A-1206DF240F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8CBE196-1A58-4435-ABF1-35C449B40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16B24-2BE5-4567-8F9D-B890819B0F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9207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84AE4D-D3C2-4663-B7F4-DF6DF47F9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7DA9696-9E94-468F-A6A8-61A5AE2752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7989ABA-B984-4729-B51B-CE71CF9E7E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1209D7C-80E4-432D-8BE5-5ABE1C590C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9FF3C-C2B3-4E3E-BEC9-CD23E98F1BB1}" type="datetimeFigureOut">
              <a:rPr lang="zh-CN" altLang="en-US" smtClean="0"/>
              <a:t>2018/2/13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7EFD0E7-1872-4C52-B19F-B9D0EF3BEA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02D959C-7CE4-417D-BB44-BA1CAE1306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16B24-2BE5-4567-8F9D-B890819B0F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55255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AD243B-21DE-4A27-8707-9B049D9FF8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CDEACFF9-066E-4BD3-B54F-470B7E9AE4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7B60B68-E237-4630-8583-C042812B75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A4F4C7A-DDAA-4425-971D-D839AF979F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9FF3C-C2B3-4E3E-BEC9-CD23E98F1BB1}" type="datetimeFigureOut">
              <a:rPr lang="zh-CN" altLang="en-US" smtClean="0"/>
              <a:t>2018/2/13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6DBCB16-AC2C-4DA3-BB9F-B803D3785F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DB39DCC-B2AB-4BA1-8296-6F6A575A0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16B24-2BE5-4567-8F9D-B890819B0F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49884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3.png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2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18" Type="http://schemas.openxmlformats.org/officeDocument/2006/relationships/slideLayout" Target="../slideLayouts/slideLayout40.xml"/><Relationship Id="rId3" Type="http://schemas.openxmlformats.org/officeDocument/2006/relationships/slideLayout" Target="../slideLayouts/slideLayout25.xml"/><Relationship Id="rId21" Type="http://schemas.openxmlformats.org/officeDocument/2006/relationships/theme" Target="../theme/theme4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17" Type="http://schemas.openxmlformats.org/officeDocument/2006/relationships/slideLayout" Target="../slideLayouts/slideLayout39.xml"/><Relationship Id="rId2" Type="http://schemas.openxmlformats.org/officeDocument/2006/relationships/slideLayout" Target="../slideLayouts/slideLayout24.xml"/><Relationship Id="rId16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42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32.xml"/><Relationship Id="rId19" Type="http://schemas.openxmlformats.org/officeDocument/2006/relationships/slideLayout" Target="../slideLayouts/slideLayout41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6.xml"/><Relationship Id="rId22" Type="http://schemas.openxmlformats.org/officeDocument/2006/relationships/image" Target="../media/image5.emf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0.xml"/><Relationship Id="rId13" Type="http://schemas.openxmlformats.org/officeDocument/2006/relationships/slideLayout" Target="../slideLayouts/slideLayout55.xml"/><Relationship Id="rId18" Type="http://schemas.openxmlformats.org/officeDocument/2006/relationships/slideLayout" Target="../slideLayouts/slideLayout60.xml"/><Relationship Id="rId3" Type="http://schemas.openxmlformats.org/officeDocument/2006/relationships/slideLayout" Target="../slideLayouts/slideLayout45.xml"/><Relationship Id="rId21" Type="http://schemas.openxmlformats.org/officeDocument/2006/relationships/image" Target="../media/image5.emf"/><Relationship Id="rId7" Type="http://schemas.openxmlformats.org/officeDocument/2006/relationships/slideLayout" Target="../slideLayouts/slideLayout49.xml"/><Relationship Id="rId12" Type="http://schemas.openxmlformats.org/officeDocument/2006/relationships/slideLayout" Target="../slideLayouts/slideLayout54.xml"/><Relationship Id="rId17" Type="http://schemas.openxmlformats.org/officeDocument/2006/relationships/slideLayout" Target="../slideLayouts/slideLayout59.xml"/><Relationship Id="rId2" Type="http://schemas.openxmlformats.org/officeDocument/2006/relationships/slideLayout" Target="../slideLayouts/slideLayout44.xml"/><Relationship Id="rId16" Type="http://schemas.openxmlformats.org/officeDocument/2006/relationships/slideLayout" Target="../slideLayouts/slideLayout58.xml"/><Relationship Id="rId20" Type="http://schemas.openxmlformats.org/officeDocument/2006/relationships/theme" Target="../theme/theme5.xml"/><Relationship Id="rId1" Type="http://schemas.openxmlformats.org/officeDocument/2006/relationships/slideLayout" Target="../slideLayouts/slideLayout43.xml"/><Relationship Id="rId6" Type="http://schemas.openxmlformats.org/officeDocument/2006/relationships/slideLayout" Target="../slideLayouts/slideLayout48.xml"/><Relationship Id="rId11" Type="http://schemas.openxmlformats.org/officeDocument/2006/relationships/slideLayout" Target="../slideLayouts/slideLayout53.xml"/><Relationship Id="rId5" Type="http://schemas.openxmlformats.org/officeDocument/2006/relationships/slideLayout" Target="../slideLayouts/slideLayout47.xml"/><Relationship Id="rId15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52.xml"/><Relationship Id="rId19" Type="http://schemas.openxmlformats.org/officeDocument/2006/relationships/slideLayout" Target="../slideLayouts/slideLayout61.xml"/><Relationship Id="rId4" Type="http://schemas.openxmlformats.org/officeDocument/2006/relationships/slideLayout" Target="../slideLayouts/slideLayout46.xml"/><Relationship Id="rId9" Type="http://schemas.openxmlformats.org/officeDocument/2006/relationships/slideLayout" Target="../slideLayouts/slideLayout51.xml"/><Relationship Id="rId14" Type="http://schemas.openxmlformats.org/officeDocument/2006/relationships/slideLayout" Target="../slideLayouts/slideLayout5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308C4411-ED90-4234-A23E-8CEBEB9533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5906382-5A73-4FA8-90D1-1766DB3FFD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FC946A4-405C-4B21-9C11-2A0BBDF1D21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29FF3C-C2B3-4E3E-BEC9-CD23E98F1BB1}" type="datetimeFigureOut">
              <a:rPr lang="zh-CN" altLang="en-US" smtClean="0"/>
              <a:t>2018/2/13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EDF9DC7-B8A0-476F-A932-227CFEB8CB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51D4FFF-7B03-4A9D-91F6-F6EA5067B2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216B24-2BE5-4567-8F9D-B890819B0F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48892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70408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25001" name="Rectangle 9"/>
          <p:cNvSpPr>
            <a:spLocks noChangeArrowheads="1"/>
          </p:cNvSpPr>
          <p:nvPr/>
        </p:nvSpPr>
        <p:spPr bwMode="auto">
          <a:xfrm>
            <a:off x="6351" y="731839"/>
            <a:ext cx="12181416" cy="6111875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0" hangingPunct="0">
              <a:defRPr/>
            </a:pPr>
            <a:endParaRPr lang="en-US" dirty="0">
              <a:solidFill>
                <a:srgbClr val="000000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29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613834" y="-2"/>
            <a:ext cx="10365317" cy="740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Slide Title</a:t>
            </a:r>
          </a:p>
        </p:txBody>
      </p:sp>
      <p:sp>
        <p:nvSpPr>
          <p:cNvPr id="1030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611718" y="1021215"/>
            <a:ext cx="10825541" cy="51473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Body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221789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</p:sldLayoutIdLst>
  <p:txStyles>
    <p:titleStyle>
      <a:lvl1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buClr>
          <a:srgbClr val="DC0081"/>
        </a:buClr>
        <a:buFont typeface="Wingdings" pitchFamily="2" charset="2"/>
        <a:defRPr sz="2800">
          <a:solidFill>
            <a:schemeClr val="bg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1pPr>
      <a:lvl2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buClr>
          <a:srgbClr val="DC0081"/>
        </a:buClr>
        <a:buFont typeface="Wingdings" pitchFamily="2" charset="2"/>
        <a:defRPr sz="2400">
          <a:solidFill>
            <a:schemeClr val="tx1"/>
          </a:solidFill>
          <a:latin typeface="Verdana" pitchFamily="34" charset="0"/>
        </a:defRPr>
      </a:lvl2pPr>
      <a:lvl3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buClr>
          <a:srgbClr val="DC0081"/>
        </a:buClr>
        <a:buFont typeface="Wingdings" pitchFamily="2" charset="2"/>
        <a:defRPr sz="2400">
          <a:solidFill>
            <a:schemeClr val="tx1"/>
          </a:solidFill>
          <a:latin typeface="Verdana" pitchFamily="34" charset="0"/>
        </a:defRPr>
      </a:lvl3pPr>
      <a:lvl4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buClr>
          <a:srgbClr val="DC0081"/>
        </a:buClr>
        <a:buFont typeface="Wingdings" pitchFamily="2" charset="2"/>
        <a:defRPr sz="2400">
          <a:solidFill>
            <a:schemeClr val="tx1"/>
          </a:solidFill>
          <a:latin typeface="Verdana" pitchFamily="34" charset="0"/>
        </a:defRPr>
      </a:lvl4pPr>
      <a:lvl5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buClr>
          <a:srgbClr val="DC0081"/>
        </a:buClr>
        <a:buFont typeface="Wingdings" pitchFamily="2" charset="2"/>
        <a:defRPr sz="2400">
          <a:solidFill>
            <a:schemeClr val="tx1"/>
          </a:solidFill>
          <a:latin typeface="Verdana" pitchFamily="34" charset="0"/>
        </a:defRPr>
      </a:lvl5pPr>
      <a:lvl6pPr marL="4572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buClr>
          <a:srgbClr val="DC0081"/>
        </a:buClr>
        <a:buFont typeface="Wingdings" pitchFamily="2" charset="2"/>
        <a:defRPr sz="2400">
          <a:solidFill>
            <a:schemeClr val="tx1"/>
          </a:solidFill>
          <a:latin typeface="Verdana" pitchFamily="34" charset="0"/>
        </a:defRPr>
      </a:lvl6pPr>
      <a:lvl7pPr marL="9144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buClr>
          <a:srgbClr val="DC0081"/>
        </a:buClr>
        <a:buFont typeface="Wingdings" pitchFamily="2" charset="2"/>
        <a:defRPr sz="2400">
          <a:solidFill>
            <a:schemeClr val="tx1"/>
          </a:solidFill>
          <a:latin typeface="Verdana" pitchFamily="34" charset="0"/>
        </a:defRPr>
      </a:lvl7pPr>
      <a:lvl8pPr marL="13716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buClr>
          <a:srgbClr val="DC0081"/>
        </a:buClr>
        <a:buFont typeface="Wingdings" pitchFamily="2" charset="2"/>
        <a:defRPr sz="2400">
          <a:solidFill>
            <a:schemeClr val="tx1"/>
          </a:solidFill>
          <a:latin typeface="Verdana" pitchFamily="34" charset="0"/>
        </a:defRPr>
      </a:lvl8pPr>
      <a:lvl9pPr marL="18288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buClr>
          <a:srgbClr val="DC0081"/>
        </a:buClr>
        <a:buFont typeface="Wingdings" pitchFamily="2" charset="2"/>
        <a:defRPr sz="2400">
          <a:solidFill>
            <a:schemeClr val="tx1"/>
          </a:solidFill>
          <a:latin typeface="Verdana" pitchFamily="34" charset="0"/>
        </a:defRPr>
      </a:lvl9pPr>
    </p:titleStyle>
    <p:bodyStyle>
      <a:lvl1pPr marL="174625" indent="-174625" algn="l" rtl="0" eaLnBrk="1" fontAlgn="base" hangingPunct="1">
        <a:lnSpc>
          <a:spcPct val="100000"/>
        </a:lnSpc>
        <a:spcBef>
          <a:spcPts val="600"/>
        </a:spcBef>
        <a:spcAft>
          <a:spcPct val="0"/>
        </a:spcAft>
        <a:buClr>
          <a:srgbClr val="0070C0"/>
        </a:buClr>
        <a:buSzPct val="90000"/>
        <a:buFont typeface="Arial" pitchFamily="34" charset="0"/>
        <a:buChar char="•"/>
        <a:defRPr sz="280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1pPr>
      <a:lvl2pPr marL="458788" indent="-169863" algn="l" rtl="0" eaLnBrk="1" fontAlgn="base" hangingPunct="1">
        <a:lnSpc>
          <a:spcPct val="100000"/>
        </a:lnSpc>
        <a:spcBef>
          <a:spcPts val="600"/>
        </a:spcBef>
        <a:spcAft>
          <a:spcPct val="0"/>
        </a:spcAft>
        <a:buClr>
          <a:srgbClr val="0070C0"/>
        </a:buClr>
        <a:buSzPct val="80000"/>
        <a:buFont typeface="Arial" pitchFamily="34" charset="0"/>
        <a:buChar char="•"/>
        <a:defRPr sz="240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2pPr>
      <a:lvl3pPr marL="854075" indent="-173038" algn="l" rtl="0" eaLnBrk="1" fontAlgn="base" hangingPunct="1">
        <a:lnSpc>
          <a:spcPct val="100000"/>
        </a:lnSpc>
        <a:spcBef>
          <a:spcPts val="600"/>
        </a:spcBef>
        <a:spcAft>
          <a:spcPct val="0"/>
        </a:spcAft>
        <a:buClr>
          <a:srgbClr val="0070C0"/>
        </a:buClr>
        <a:buSzPct val="80000"/>
        <a:buFont typeface="Arial" pitchFamily="34" charset="0"/>
        <a:buChar char="•"/>
        <a:defRPr sz="200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3pPr>
      <a:lvl4pPr marL="1254125" indent="-165100" algn="l" rtl="0" eaLnBrk="1" fontAlgn="base" hangingPunct="1">
        <a:lnSpc>
          <a:spcPct val="100000"/>
        </a:lnSpc>
        <a:spcBef>
          <a:spcPts val="600"/>
        </a:spcBef>
        <a:spcAft>
          <a:spcPct val="0"/>
        </a:spcAft>
        <a:buClr>
          <a:srgbClr val="0070C0"/>
        </a:buClr>
        <a:buSzPct val="90000"/>
        <a:buFont typeface="Arial" pitchFamily="34" charset="0"/>
        <a:buChar char="•"/>
        <a:defRPr sz="180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4pPr>
      <a:lvl5pPr marL="1544638" indent="-168275" algn="l" rtl="0" eaLnBrk="1" fontAlgn="base" hangingPunct="1">
        <a:lnSpc>
          <a:spcPct val="100000"/>
        </a:lnSpc>
        <a:spcBef>
          <a:spcPts val="600"/>
        </a:spcBef>
        <a:spcAft>
          <a:spcPct val="0"/>
        </a:spcAft>
        <a:buClr>
          <a:srgbClr val="0070C0"/>
        </a:buClr>
        <a:buSzPct val="90000"/>
        <a:buFont typeface="Arial" pitchFamily="34" charset="0"/>
        <a:buChar char="•"/>
        <a:defRPr sz="180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5pPr>
      <a:lvl6pPr marL="2001838" indent="-168275" algn="l" rtl="0" eaLnBrk="1" fontAlgn="base" hangingPunct="1">
        <a:lnSpc>
          <a:spcPct val="90000"/>
        </a:lnSpc>
        <a:spcBef>
          <a:spcPct val="70000"/>
        </a:spcBef>
        <a:spcAft>
          <a:spcPct val="0"/>
        </a:spcAft>
        <a:buClr>
          <a:srgbClr val="2D4A6D"/>
        </a:buClr>
        <a:buSzPct val="90000"/>
        <a:buChar char="•"/>
        <a:defRPr sz="1600">
          <a:solidFill>
            <a:schemeClr val="tx1"/>
          </a:solidFill>
          <a:latin typeface="+mn-lt"/>
        </a:defRPr>
      </a:lvl6pPr>
      <a:lvl7pPr marL="2459038" indent="-168275" algn="l" rtl="0" eaLnBrk="1" fontAlgn="base" hangingPunct="1">
        <a:lnSpc>
          <a:spcPct val="90000"/>
        </a:lnSpc>
        <a:spcBef>
          <a:spcPct val="70000"/>
        </a:spcBef>
        <a:spcAft>
          <a:spcPct val="0"/>
        </a:spcAft>
        <a:buClr>
          <a:srgbClr val="2D4A6D"/>
        </a:buClr>
        <a:buSzPct val="90000"/>
        <a:buChar char="•"/>
        <a:defRPr sz="1600">
          <a:solidFill>
            <a:schemeClr val="tx1"/>
          </a:solidFill>
          <a:latin typeface="+mn-lt"/>
        </a:defRPr>
      </a:lvl7pPr>
      <a:lvl8pPr marL="2916238" indent="-168275" algn="l" rtl="0" eaLnBrk="1" fontAlgn="base" hangingPunct="1">
        <a:lnSpc>
          <a:spcPct val="90000"/>
        </a:lnSpc>
        <a:spcBef>
          <a:spcPct val="70000"/>
        </a:spcBef>
        <a:spcAft>
          <a:spcPct val="0"/>
        </a:spcAft>
        <a:buClr>
          <a:srgbClr val="2D4A6D"/>
        </a:buClr>
        <a:buSzPct val="90000"/>
        <a:buChar char="•"/>
        <a:defRPr sz="1600">
          <a:solidFill>
            <a:schemeClr val="tx1"/>
          </a:solidFill>
          <a:latin typeface="+mn-lt"/>
        </a:defRPr>
      </a:lvl8pPr>
      <a:lvl9pPr marL="3373438" indent="-168275" algn="l" rtl="0" eaLnBrk="1" fontAlgn="base" hangingPunct="1">
        <a:lnSpc>
          <a:spcPct val="90000"/>
        </a:lnSpc>
        <a:spcBef>
          <a:spcPct val="70000"/>
        </a:spcBef>
        <a:spcAft>
          <a:spcPct val="0"/>
        </a:spcAft>
        <a:buClr>
          <a:srgbClr val="2D4A6D"/>
        </a:buClr>
        <a:buSzPct val="90000"/>
        <a:buChar char="•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2" y="1189179"/>
            <a:ext cx="11653521" cy="186820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9208748" y="2991034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68447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</p:sldLayoutIdLst>
  <p:transition>
    <p:fade/>
  </p:transition>
  <p:txStyles>
    <p:titleStyle>
      <a:lvl1pPr algn="l" defTabSz="914192" rtl="0" eaLnBrk="1" latinLnBrk="0" hangingPunct="1">
        <a:lnSpc>
          <a:spcPct val="90000"/>
        </a:lnSpc>
        <a:spcBef>
          <a:spcPct val="0"/>
        </a:spcBef>
        <a:buNone/>
        <a:defRPr lang="en-US" sz="4400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080" marR="0" indent="-33608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581" marR="0" indent="-23650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187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241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294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026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123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219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5315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09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192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28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383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479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257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9967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676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79">
          <p15:clr>
            <a:srgbClr val="C35EA4"/>
          </p15:clr>
        </p15:guide>
        <p15:guide id="17" pos="7400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263268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2"/>
          <a:stretch>
            <a:fillRect/>
          </a:stretch>
        </p:blipFill>
        <p:spPr>
          <a:xfrm rot="5400000">
            <a:off x="9187079" y="3012391"/>
            <a:ext cx="6858623" cy="83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3418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  <p:sldLayoutId id="2147483687" r:id="rId14"/>
    <p:sldLayoutId id="2147483688" r:id="rId15"/>
    <p:sldLayoutId id="2147483689" r:id="rId16"/>
    <p:sldLayoutId id="2147483690" r:id="rId17"/>
    <p:sldLayoutId id="2147483691" r:id="rId18"/>
    <p:sldLayoutId id="2147483693" r:id="rId19"/>
    <p:sldLayoutId id="2147483694" r:id="rId20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4097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529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48193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74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72290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96386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57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20483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57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263268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1"/>
          <a:stretch>
            <a:fillRect/>
          </a:stretch>
        </p:blipFill>
        <p:spPr>
          <a:xfrm rot="5400000">
            <a:off x="9187079" y="3012391"/>
            <a:ext cx="6858623" cy="83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64681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  <p:sldLayoutId id="2147483707" r:id="rId12"/>
    <p:sldLayoutId id="2147483708" r:id="rId13"/>
    <p:sldLayoutId id="2147483709" r:id="rId14"/>
    <p:sldLayoutId id="2147483710" r:id="rId15"/>
    <p:sldLayoutId id="2147483711" r:id="rId16"/>
    <p:sldLayoutId id="2147483712" r:id="rId17"/>
    <p:sldLayoutId id="2147483713" r:id="rId18"/>
    <p:sldLayoutId id="2147483714" r:id="rId19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4097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529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48193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74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72290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96386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57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20483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57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microsoft.github.io/prose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7.emf"/><Relationship Id="rId5" Type="http://schemas.openxmlformats.org/officeDocument/2006/relationships/image" Target="../media/image16.emf"/><Relationship Id="rId4" Type="http://schemas.openxmlformats.org/officeDocument/2006/relationships/image" Target="../media/image15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itle 1"/>
          <p:cNvSpPr txBox="1">
            <a:spLocks/>
          </p:cNvSpPr>
          <p:nvPr/>
        </p:nvSpPr>
        <p:spPr bwMode="ltGray">
          <a:xfrm>
            <a:off x="863" y="2150597"/>
            <a:ext cx="12190273" cy="1158594"/>
          </a:xfrm>
          <a:prstGeom prst="rect">
            <a:avLst/>
          </a:prstGeom>
          <a:noFill/>
        </p:spPr>
        <p:txBody>
          <a:bodyPr lIns="146284" tIns="91427" rIns="146284" bIns="91427" anchor="t" anchorCtr="0"/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6000" b="0" kern="1200" cap="none" spc="-100" baseline="0">
                <a:ln w="3175"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 defTabSz="914192">
              <a:defRPr/>
            </a:pPr>
            <a:r>
              <a:rPr lang="en-US" altLang="zh-CN" sz="4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Microsoft Machine Learning Service</a:t>
            </a:r>
            <a:endParaRPr lang="en-US" sz="4800" spc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10049201" y="5897478"/>
            <a:ext cx="2141934" cy="960036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372F7820-9E8D-4326-8C0E-F09B3FA2CA56}"/>
              </a:ext>
            </a:extLst>
          </p:cNvPr>
          <p:cNvSpPr txBox="1"/>
          <p:nvPr/>
        </p:nvSpPr>
        <p:spPr>
          <a:xfrm>
            <a:off x="194537" y="5296552"/>
            <a:ext cx="8008430" cy="1421121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altLang="zh-CN" sz="2353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Shijun</a:t>
            </a:r>
            <a:r>
              <a:rPr lang="zh-CN" altLang="en-US" sz="2353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353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Liu</a:t>
            </a:r>
          </a:p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altLang="zh-CN" sz="2353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Microsoft Commercial Software Engineering</a:t>
            </a:r>
          </a:p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altLang="zh-CN" sz="2353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shliup@microsoft.com</a:t>
            </a:r>
            <a:endParaRPr lang="zh-CN" altLang="en-US" sz="2353" dirty="0" err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76273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67F638-340C-4091-A4AC-EBF39C486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pc="49" dirty="0">
                <a:latin typeface="Segoe UI Semilight" charset="0"/>
                <a:ea typeface="Segoe UI Semilight" charset="0"/>
                <a:cs typeface="Segoe UI Semilight" charset="0"/>
              </a:rPr>
              <a:t>AI Powered Data Wrangling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0F2EFED-1761-492D-B26A-79B4B4EBC7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895871">
              <a:spcBef>
                <a:spcPts val="980"/>
              </a:spcBef>
              <a:defRPr/>
            </a:pPr>
            <a:r>
              <a:rPr lang="en-US" altLang="zh-CN" sz="1800" dirty="0">
                <a:solidFill>
                  <a:srgbClr val="353535"/>
                </a:solidFill>
                <a:latin typeface="Segoe UI Light"/>
              </a:rPr>
              <a:t>Rapidly sample, understand, and prep data </a:t>
            </a:r>
          </a:p>
          <a:p>
            <a:pPr defTabSz="895871">
              <a:spcBef>
                <a:spcPts val="980"/>
              </a:spcBef>
              <a:defRPr/>
            </a:pPr>
            <a:r>
              <a:rPr lang="en-US" altLang="zh-CN" sz="1800" dirty="0">
                <a:solidFill>
                  <a:srgbClr val="353535"/>
                </a:solidFill>
                <a:latin typeface="Segoe UI Light"/>
              </a:rPr>
              <a:t>Leverage </a:t>
            </a:r>
            <a:r>
              <a:rPr lang="en-US" altLang="zh-CN" sz="1800" dirty="0">
                <a:solidFill>
                  <a:srgbClr val="353535"/>
                </a:solidFill>
                <a:latin typeface="Segoe UI Light"/>
                <a:hlinkClick r:id="rId3"/>
              </a:rPr>
              <a:t>PROSE</a:t>
            </a:r>
            <a:r>
              <a:rPr lang="en-US" altLang="zh-CN" sz="1800" dirty="0">
                <a:solidFill>
                  <a:srgbClr val="353535"/>
                </a:solidFill>
                <a:latin typeface="Segoe UI Light"/>
              </a:rPr>
              <a:t> and more for intelligent, data prep by example</a:t>
            </a:r>
          </a:p>
          <a:p>
            <a:pPr defTabSz="895871">
              <a:spcBef>
                <a:spcPts val="980"/>
              </a:spcBef>
              <a:defRPr/>
            </a:pPr>
            <a:r>
              <a:rPr lang="en-US" altLang="zh-CN" sz="1800" dirty="0">
                <a:solidFill>
                  <a:srgbClr val="353535"/>
                </a:solidFill>
                <a:latin typeface="Segoe UI Light"/>
              </a:rPr>
              <a:t>Extend/customize transforms and featurization through Python</a:t>
            </a:r>
          </a:p>
          <a:p>
            <a:pPr defTabSz="895871">
              <a:spcBef>
                <a:spcPts val="980"/>
              </a:spcBef>
              <a:defRPr/>
            </a:pPr>
            <a:r>
              <a:rPr lang="en-US" altLang="zh-CN" sz="1800" dirty="0">
                <a:solidFill>
                  <a:srgbClr val="353535"/>
                </a:solidFill>
                <a:latin typeface="Segoe UI Light"/>
              </a:rPr>
              <a:t>Generate Python and </a:t>
            </a:r>
            <a:r>
              <a:rPr lang="en-US" altLang="zh-CN" sz="1800" dirty="0" err="1">
                <a:solidFill>
                  <a:srgbClr val="353535"/>
                </a:solidFill>
                <a:latin typeface="Segoe UI Light"/>
              </a:rPr>
              <a:t>Pyspark</a:t>
            </a:r>
            <a:r>
              <a:rPr lang="en-US" altLang="zh-CN" sz="1800" dirty="0">
                <a:solidFill>
                  <a:srgbClr val="353535"/>
                </a:solidFill>
                <a:latin typeface="Segoe UI Light"/>
              </a:rPr>
              <a:t> for execution at scale</a:t>
            </a:r>
          </a:p>
          <a:p>
            <a:endParaRPr lang="zh-CN" altLang="en-US" sz="1800" dirty="0"/>
          </a:p>
        </p:txBody>
      </p:sp>
      <p:pic>
        <p:nvPicPr>
          <p:cNvPr id="4" name="Picture 7">
            <a:extLst>
              <a:ext uri="{FF2B5EF4-FFF2-40B4-BE49-F238E27FC236}">
                <a16:creationId xmlns:a16="http://schemas.microsoft.com/office/drawing/2014/main" id="{DAB54839-7F5D-4D08-8538-DFD3D686A1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4637" y="2588781"/>
            <a:ext cx="6395016" cy="4095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6394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133EA2A-1665-468F-B1C4-B8361CCA8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pc="49" dirty="0">
                <a:latin typeface="Segoe UI Semilight" charset="0"/>
                <a:ea typeface="Segoe UI Semilight" charset="0"/>
                <a:cs typeface="Segoe UI Semilight" charset="0"/>
              </a:rPr>
              <a:t>Experiment Everywhere</a:t>
            </a:r>
            <a:endParaRPr lang="zh-CN" altLang="en-US" dirty="0"/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3CD9BC56-0B42-4084-92A0-C581DA8BCF63}"/>
              </a:ext>
            </a:extLst>
          </p:cNvPr>
          <p:cNvSpPr/>
          <p:nvPr/>
        </p:nvSpPr>
        <p:spPr>
          <a:xfrm>
            <a:off x="8674670" y="2084363"/>
            <a:ext cx="2955629" cy="2806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3874">
              <a:lnSpc>
                <a:spcPct val="90000"/>
              </a:lnSpc>
              <a:spcBef>
                <a:spcPts val="1000"/>
              </a:spcBef>
              <a:defRPr/>
            </a:pPr>
            <a:r>
              <a:rPr lang="en-US" sz="1372" b="1" kern="0" spc="49" dirty="0">
                <a:solidFill>
                  <a:srgbClr val="505050"/>
                </a:solidFill>
                <a:latin typeface="Segoe UI Semibold" charset="0"/>
                <a:cs typeface="Segoe UI Semibold" charset="0"/>
              </a:rPr>
              <a:t>Local machine</a:t>
            </a:r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98848C69-E01E-49E0-8CF0-AEEC9C26A270}"/>
              </a:ext>
            </a:extLst>
          </p:cNvPr>
          <p:cNvSpPr/>
          <p:nvPr/>
        </p:nvSpPr>
        <p:spPr>
          <a:xfrm>
            <a:off x="8674669" y="2790399"/>
            <a:ext cx="2315764" cy="2806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3874">
              <a:lnSpc>
                <a:spcPct val="90000"/>
              </a:lnSpc>
              <a:spcBef>
                <a:spcPts val="1000"/>
              </a:spcBef>
              <a:defRPr/>
            </a:pPr>
            <a:r>
              <a:rPr lang="en-US" sz="1372" b="1" kern="0" spc="49" dirty="0">
                <a:solidFill>
                  <a:srgbClr val="505050"/>
                </a:solidFill>
                <a:latin typeface="Segoe UI Semibold" charset="0"/>
                <a:cs typeface="Segoe UI Semibold" charset="0"/>
              </a:rPr>
              <a:t>Scale up to DSVM </a:t>
            </a:r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2E1BABC3-D29B-4894-8C95-C655CB4FD564}"/>
              </a:ext>
            </a:extLst>
          </p:cNvPr>
          <p:cNvSpPr/>
          <p:nvPr/>
        </p:nvSpPr>
        <p:spPr>
          <a:xfrm>
            <a:off x="8674669" y="3496436"/>
            <a:ext cx="3250411" cy="2806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3874">
              <a:lnSpc>
                <a:spcPct val="90000"/>
              </a:lnSpc>
              <a:spcBef>
                <a:spcPts val="1000"/>
              </a:spcBef>
              <a:defRPr/>
            </a:pPr>
            <a:r>
              <a:rPr lang="en-US" sz="1372" b="1" kern="0" spc="49" dirty="0">
                <a:solidFill>
                  <a:srgbClr val="505050"/>
                </a:solidFill>
                <a:latin typeface="Segoe UI Semibold" charset="0"/>
                <a:cs typeface="Segoe UI Semibold" charset="0"/>
              </a:rPr>
              <a:t>Scale out with Spark on HDInsight</a:t>
            </a:r>
          </a:p>
        </p:txBody>
      </p:sp>
      <p:sp>
        <p:nvSpPr>
          <p:cNvPr id="7" name="Rectangle 15">
            <a:extLst>
              <a:ext uri="{FF2B5EF4-FFF2-40B4-BE49-F238E27FC236}">
                <a16:creationId xmlns:a16="http://schemas.microsoft.com/office/drawing/2014/main" id="{2AA9BACB-68B4-44D1-892D-7ABE72AEDC0D}"/>
              </a:ext>
            </a:extLst>
          </p:cNvPr>
          <p:cNvSpPr/>
          <p:nvPr/>
        </p:nvSpPr>
        <p:spPr>
          <a:xfrm>
            <a:off x="8674670" y="4202472"/>
            <a:ext cx="2955629" cy="2806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3874">
              <a:lnSpc>
                <a:spcPct val="90000"/>
              </a:lnSpc>
              <a:spcBef>
                <a:spcPts val="1000"/>
              </a:spcBef>
              <a:defRPr/>
            </a:pPr>
            <a:r>
              <a:rPr lang="en-US" sz="1372" b="1" kern="0" spc="49" dirty="0">
                <a:solidFill>
                  <a:srgbClr val="505050"/>
                </a:solidFill>
                <a:latin typeface="Segoe UI Semibold" charset="0"/>
                <a:cs typeface="Segoe UI Semibold" charset="0"/>
              </a:rPr>
              <a:t>Azure Batch AI (Coming Soon) </a:t>
            </a:r>
          </a:p>
        </p:txBody>
      </p:sp>
      <p:sp>
        <p:nvSpPr>
          <p:cNvPr id="8" name="Rectangle 16">
            <a:extLst>
              <a:ext uri="{FF2B5EF4-FFF2-40B4-BE49-F238E27FC236}">
                <a16:creationId xmlns:a16="http://schemas.microsoft.com/office/drawing/2014/main" id="{94DF4221-57EB-4AA6-A762-99D1EAEFFAFD}"/>
              </a:ext>
            </a:extLst>
          </p:cNvPr>
          <p:cNvSpPr/>
          <p:nvPr/>
        </p:nvSpPr>
        <p:spPr>
          <a:xfrm>
            <a:off x="8674669" y="4908509"/>
            <a:ext cx="1419339" cy="2806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3874">
              <a:lnSpc>
                <a:spcPct val="90000"/>
              </a:lnSpc>
              <a:spcBef>
                <a:spcPts val="1000"/>
              </a:spcBef>
              <a:defRPr/>
            </a:pPr>
            <a:r>
              <a:rPr lang="en-US" sz="1372" b="1" kern="0" spc="49" dirty="0">
                <a:solidFill>
                  <a:srgbClr val="505050"/>
                </a:solidFill>
                <a:latin typeface="Segoe UI Semibold" charset="0"/>
                <a:cs typeface="Segoe UI Semibold" charset="0"/>
              </a:rPr>
              <a:t>ML Server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C2035E6-03A4-44C9-87EF-E5C1FE43B6EF}"/>
              </a:ext>
            </a:extLst>
          </p:cNvPr>
          <p:cNvSpPr txBox="1">
            <a:spLocks/>
          </p:cNvSpPr>
          <p:nvPr/>
        </p:nvSpPr>
        <p:spPr>
          <a:xfrm>
            <a:off x="269241" y="289957"/>
            <a:ext cx="11655840" cy="899537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05" b="0" kern="1200" cap="none" spc="-10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endParaRPr lang="en-US" sz="3200" kern="0" spc="49" dirty="0">
              <a:solidFill>
                <a:srgbClr val="0078D7"/>
              </a:solidFill>
              <a:latin typeface="Segoe UI Semilight" charset="0"/>
              <a:ea typeface="Segoe UI Semilight" charset="0"/>
              <a:cs typeface="Segoe UI Semilight" charset="0"/>
            </a:endParaRPr>
          </a:p>
        </p:txBody>
      </p:sp>
      <p:cxnSp>
        <p:nvCxnSpPr>
          <p:cNvPr id="10" name="Straight Connector 93">
            <a:extLst>
              <a:ext uri="{FF2B5EF4-FFF2-40B4-BE49-F238E27FC236}">
                <a16:creationId xmlns:a16="http://schemas.microsoft.com/office/drawing/2014/main" id="{2F3491BB-1A6C-44D2-96C7-7055FEF5B75C}"/>
              </a:ext>
            </a:extLst>
          </p:cNvPr>
          <p:cNvCxnSpPr>
            <a:cxnSpLocks/>
          </p:cNvCxnSpPr>
          <p:nvPr/>
        </p:nvCxnSpPr>
        <p:spPr>
          <a:xfrm>
            <a:off x="8052189" y="2184930"/>
            <a:ext cx="0" cy="2827722"/>
          </a:xfrm>
          <a:prstGeom prst="line">
            <a:avLst/>
          </a:prstGeom>
          <a:noFill/>
          <a:ln w="12700" cap="flat" cmpd="sng" algn="ctr">
            <a:solidFill>
              <a:srgbClr val="D83B01"/>
            </a:solidFill>
            <a:prstDash val="dash"/>
            <a:headEnd type="none"/>
            <a:tailEnd type="none"/>
          </a:ln>
          <a:effectLst/>
        </p:spPr>
      </p:cxnSp>
      <p:cxnSp>
        <p:nvCxnSpPr>
          <p:cNvPr id="11" name="Straight Arrow Connector 95">
            <a:extLst>
              <a:ext uri="{FF2B5EF4-FFF2-40B4-BE49-F238E27FC236}">
                <a16:creationId xmlns:a16="http://schemas.microsoft.com/office/drawing/2014/main" id="{ABD481E3-4C1F-45B2-BE1B-B4EE2F8E266A}"/>
              </a:ext>
            </a:extLst>
          </p:cNvPr>
          <p:cNvCxnSpPr>
            <a:cxnSpLocks/>
          </p:cNvCxnSpPr>
          <p:nvPr/>
        </p:nvCxnSpPr>
        <p:spPr>
          <a:xfrm>
            <a:off x="8092573" y="2184930"/>
            <a:ext cx="582096" cy="4476"/>
          </a:xfrm>
          <a:prstGeom prst="straightConnector1">
            <a:avLst/>
          </a:prstGeom>
          <a:noFill/>
          <a:ln w="12700" cap="flat" cmpd="sng" algn="ctr">
            <a:solidFill>
              <a:srgbClr val="D83B01"/>
            </a:solidFill>
            <a:prstDash val="dash"/>
            <a:headEnd type="none"/>
            <a:tailEnd type="triangle"/>
          </a:ln>
          <a:effectLst/>
        </p:spPr>
      </p:cxnSp>
      <p:cxnSp>
        <p:nvCxnSpPr>
          <p:cNvPr id="12" name="Straight Arrow Connector 101">
            <a:extLst>
              <a:ext uri="{FF2B5EF4-FFF2-40B4-BE49-F238E27FC236}">
                <a16:creationId xmlns:a16="http://schemas.microsoft.com/office/drawing/2014/main" id="{E5DFE3F9-0B17-4547-8995-04890EE0631F}"/>
              </a:ext>
            </a:extLst>
          </p:cNvPr>
          <p:cNvCxnSpPr>
            <a:cxnSpLocks/>
          </p:cNvCxnSpPr>
          <p:nvPr/>
        </p:nvCxnSpPr>
        <p:spPr>
          <a:xfrm>
            <a:off x="8092573" y="2891861"/>
            <a:ext cx="582096" cy="4476"/>
          </a:xfrm>
          <a:prstGeom prst="straightConnector1">
            <a:avLst/>
          </a:prstGeom>
          <a:noFill/>
          <a:ln w="12700" cap="flat" cmpd="sng" algn="ctr">
            <a:solidFill>
              <a:srgbClr val="D83B01"/>
            </a:solidFill>
            <a:prstDash val="dash"/>
            <a:headEnd type="none"/>
            <a:tailEnd type="triangle"/>
          </a:ln>
          <a:effectLst/>
        </p:spPr>
      </p:cxnSp>
      <p:cxnSp>
        <p:nvCxnSpPr>
          <p:cNvPr id="13" name="Straight Arrow Connector 102">
            <a:extLst>
              <a:ext uri="{FF2B5EF4-FFF2-40B4-BE49-F238E27FC236}">
                <a16:creationId xmlns:a16="http://schemas.microsoft.com/office/drawing/2014/main" id="{CE87FFF1-83FB-404E-B9DA-4A1C05A092B1}"/>
              </a:ext>
            </a:extLst>
          </p:cNvPr>
          <p:cNvCxnSpPr>
            <a:cxnSpLocks/>
          </p:cNvCxnSpPr>
          <p:nvPr/>
        </p:nvCxnSpPr>
        <p:spPr>
          <a:xfrm>
            <a:off x="8092573" y="3598791"/>
            <a:ext cx="582096" cy="4476"/>
          </a:xfrm>
          <a:prstGeom prst="straightConnector1">
            <a:avLst/>
          </a:prstGeom>
          <a:noFill/>
          <a:ln w="12700" cap="flat" cmpd="sng" algn="ctr">
            <a:solidFill>
              <a:srgbClr val="D83B01"/>
            </a:solidFill>
            <a:prstDash val="dash"/>
            <a:headEnd type="none"/>
            <a:tailEnd type="triangle"/>
          </a:ln>
          <a:effectLst/>
        </p:spPr>
      </p:cxnSp>
      <p:cxnSp>
        <p:nvCxnSpPr>
          <p:cNvPr id="14" name="Straight Arrow Connector 103">
            <a:extLst>
              <a:ext uri="{FF2B5EF4-FFF2-40B4-BE49-F238E27FC236}">
                <a16:creationId xmlns:a16="http://schemas.microsoft.com/office/drawing/2014/main" id="{1E15F107-A11D-432F-BA95-215BC1AAD427}"/>
              </a:ext>
            </a:extLst>
          </p:cNvPr>
          <p:cNvCxnSpPr>
            <a:cxnSpLocks/>
          </p:cNvCxnSpPr>
          <p:nvPr/>
        </p:nvCxnSpPr>
        <p:spPr>
          <a:xfrm>
            <a:off x="8092573" y="4305722"/>
            <a:ext cx="582096" cy="4476"/>
          </a:xfrm>
          <a:prstGeom prst="straightConnector1">
            <a:avLst/>
          </a:prstGeom>
          <a:noFill/>
          <a:ln w="12700" cap="flat" cmpd="sng" algn="ctr">
            <a:solidFill>
              <a:srgbClr val="D83B01"/>
            </a:solidFill>
            <a:prstDash val="dash"/>
            <a:headEnd type="none"/>
            <a:tailEnd type="triangle"/>
          </a:ln>
          <a:effectLst/>
        </p:spPr>
      </p:cxnSp>
      <p:cxnSp>
        <p:nvCxnSpPr>
          <p:cNvPr id="15" name="Straight Arrow Connector 106">
            <a:extLst>
              <a:ext uri="{FF2B5EF4-FFF2-40B4-BE49-F238E27FC236}">
                <a16:creationId xmlns:a16="http://schemas.microsoft.com/office/drawing/2014/main" id="{B43DB9E2-A1D7-4764-A47D-05B0EF25D4A5}"/>
              </a:ext>
            </a:extLst>
          </p:cNvPr>
          <p:cNvCxnSpPr>
            <a:cxnSpLocks/>
          </p:cNvCxnSpPr>
          <p:nvPr/>
        </p:nvCxnSpPr>
        <p:spPr>
          <a:xfrm>
            <a:off x="8092573" y="5012653"/>
            <a:ext cx="582096" cy="4476"/>
          </a:xfrm>
          <a:prstGeom prst="straightConnector1">
            <a:avLst/>
          </a:prstGeom>
          <a:noFill/>
          <a:ln w="12700" cap="flat" cmpd="sng" algn="ctr">
            <a:solidFill>
              <a:srgbClr val="D83B01"/>
            </a:solidFill>
            <a:prstDash val="dash"/>
            <a:headEnd type="none"/>
            <a:tailEnd type="triangle"/>
          </a:ln>
          <a:effectLst/>
        </p:spPr>
      </p:cxnSp>
      <p:cxnSp>
        <p:nvCxnSpPr>
          <p:cNvPr id="16" name="Straight Connector 100">
            <a:extLst>
              <a:ext uri="{FF2B5EF4-FFF2-40B4-BE49-F238E27FC236}">
                <a16:creationId xmlns:a16="http://schemas.microsoft.com/office/drawing/2014/main" id="{2A125187-41F9-4542-8C54-6B8B8A31D43F}"/>
              </a:ext>
            </a:extLst>
          </p:cNvPr>
          <p:cNvCxnSpPr>
            <a:cxnSpLocks/>
          </p:cNvCxnSpPr>
          <p:nvPr/>
        </p:nvCxnSpPr>
        <p:spPr>
          <a:xfrm>
            <a:off x="6035233" y="3951914"/>
            <a:ext cx="2016956" cy="0"/>
          </a:xfrm>
          <a:prstGeom prst="line">
            <a:avLst/>
          </a:prstGeom>
          <a:noFill/>
          <a:ln w="12700" cap="flat" cmpd="sng" algn="ctr">
            <a:solidFill>
              <a:srgbClr val="D83B01"/>
            </a:solidFill>
            <a:prstDash val="dash"/>
            <a:headEnd type="none"/>
            <a:tailEnd type="none"/>
          </a:ln>
          <a:effectLst/>
        </p:spPr>
      </p:cxnSp>
      <p:cxnSp>
        <p:nvCxnSpPr>
          <p:cNvPr id="17" name="Straight Connector 87">
            <a:extLst>
              <a:ext uri="{FF2B5EF4-FFF2-40B4-BE49-F238E27FC236}">
                <a16:creationId xmlns:a16="http://schemas.microsoft.com/office/drawing/2014/main" id="{C5E5BFAB-94EE-4032-B6D4-42E5E0E87B99}"/>
              </a:ext>
            </a:extLst>
          </p:cNvPr>
          <p:cNvCxnSpPr>
            <a:cxnSpLocks/>
          </p:cNvCxnSpPr>
          <p:nvPr/>
        </p:nvCxnSpPr>
        <p:spPr>
          <a:xfrm>
            <a:off x="2958513" y="3951914"/>
            <a:ext cx="1419339" cy="0"/>
          </a:xfrm>
          <a:prstGeom prst="line">
            <a:avLst/>
          </a:prstGeom>
          <a:noFill/>
          <a:ln w="12700" cap="flat" cmpd="sng" algn="ctr">
            <a:solidFill>
              <a:srgbClr val="D83B01"/>
            </a:solidFill>
            <a:prstDash val="dash"/>
            <a:headEnd type="none"/>
            <a:tailEnd type="none"/>
          </a:ln>
          <a:effectLst/>
        </p:spPr>
      </p:cxnSp>
      <p:grpSp>
        <p:nvGrpSpPr>
          <p:cNvPr id="18" name="Group 2">
            <a:extLst>
              <a:ext uri="{FF2B5EF4-FFF2-40B4-BE49-F238E27FC236}">
                <a16:creationId xmlns:a16="http://schemas.microsoft.com/office/drawing/2014/main" id="{F8627916-F2F3-4544-B7F0-CF6334C5285F}"/>
              </a:ext>
            </a:extLst>
          </p:cNvPr>
          <p:cNvGrpSpPr/>
          <p:nvPr/>
        </p:nvGrpSpPr>
        <p:grpSpPr>
          <a:xfrm>
            <a:off x="3929640" y="2906086"/>
            <a:ext cx="2689274" cy="1845956"/>
            <a:chOff x="46037" y="2963862"/>
            <a:chExt cx="2743200" cy="1882971"/>
          </a:xfrm>
        </p:grpSpPr>
        <p:pic>
          <p:nvPicPr>
            <p:cNvPr id="19" name="Picture 86">
              <a:extLst>
                <a:ext uri="{FF2B5EF4-FFF2-40B4-BE49-F238E27FC236}">
                  <a16:creationId xmlns:a16="http://schemas.microsoft.com/office/drawing/2014/main" id="{9A956DC1-CD60-45EA-97BF-D69210DD01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6933" y="2963862"/>
              <a:ext cx="980883" cy="1046590"/>
            </a:xfrm>
            <a:prstGeom prst="rect">
              <a:avLst/>
            </a:prstGeom>
          </p:spPr>
        </p:pic>
        <p:sp>
          <p:nvSpPr>
            <p:cNvPr id="20" name="Rectangle 88">
              <a:extLst>
                <a:ext uri="{FF2B5EF4-FFF2-40B4-BE49-F238E27FC236}">
                  <a16:creationId xmlns:a16="http://schemas.microsoft.com/office/drawing/2014/main" id="{9AD91FA2-CE24-436D-8296-CD6AF6984E52}"/>
                </a:ext>
              </a:extLst>
            </p:cNvPr>
            <p:cNvSpPr/>
            <p:nvPr/>
          </p:nvSpPr>
          <p:spPr>
            <a:xfrm>
              <a:off x="46037" y="4183062"/>
              <a:ext cx="2743200" cy="6637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31757">
                <a:lnSpc>
                  <a:spcPct val="90000"/>
                </a:lnSpc>
                <a:spcBef>
                  <a:spcPts val="1000"/>
                </a:spcBef>
                <a:defRPr/>
              </a:pPr>
              <a:r>
                <a:rPr lang="en-US" sz="1568" spc="200" dirty="0">
                  <a:solidFill>
                    <a:srgbClr val="0078D7"/>
                  </a:solidFill>
                  <a:latin typeface="Segoe UI Semilight" charset="0"/>
                  <a:cs typeface="Segoe UI Semilight" charset="0"/>
                </a:rPr>
                <a:t>AZURE ML</a:t>
              </a:r>
            </a:p>
            <a:p>
              <a:pPr algn="ctr" defTabSz="931757">
                <a:lnSpc>
                  <a:spcPct val="90000"/>
                </a:lnSpc>
                <a:spcBef>
                  <a:spcPts val="1000"/>
                </a:spcBef>
                <a:defRPr/>
              </a:pPr>
              <a:r>
                <a:rPr lang="en-US" sz="1568" spc="200" dirty="0">
                  <a:solidFill>
                    <a:srgbClr val="0078D7"/>
                  </a:solidFill>
                  <a:latin typeface="Segoe UI Semilight" charset="0"/>
                  <a:cs typeface="Segoe UI Semilight" charset="0"/>
                </a:rPr>
                <a:t>EXPERIMENTATION</a:t>
              </a:r>
            </a:p>
          </p:txBody>
        </p:sp>
      </p:grpSp>
      <p:grpSp>
        <p:nvGrpSpPr>
          <p:cNvPr id="21" name="Group 94">
            <a:extLst>
              <a:ext uri="{FF2B5EF4-FFF2-40B4-BE49-F238E27FC236}">
                <a16:creationId xmlns:a16="http://schemas.microsoft.com/office/drawing/2014/main" id="{44AFE1CB-F3EA-4A58-AB7D-711369926A6D}"/>
              </a:ext>
            </a:extLst>
          </p:cNvPr>
          <p:cNvGrpSpPr/>
          <p:nvPr/>
        </p:nvGrpSpPr>
        <p:grpSpPr>
          <a:xfrm>
            <a:off x="-604277" y="3290086"/>
            <a:ext cx="3251551" cy="1284031"/>
            <a:chOff x="176045" y="3424432"/>
            <a:chExt cx="3316751" cy="1309778"/>
          </a:xfrm>
        </p:grpSpPr>
        <p:sp>
          <p:nvSpPr>
            <p:cNvPr id="22" name="Rectangle 96">
              <a:extLst>
                <a:ext uri="{FF2B5EF4-FFF2-40B4-BE49-F238E27FC236}">
                  <a16:creationId xmlns:a16="http://schemas.microsoft.com/office/drawing/2014/main" id="{D4ABED04-DBAD-42D2-A671-89F76634AC44}"/>
                </a:ext>
              </a:extLst>
            </p:cNvPr>
            <p:cNvSpPr/>
            <p:nvPr/>
          </p:nvSpPr>
          <p:spPr>
            <a:xfrm>
              <a:off x="476738" y="3424432"/>
              <a:ext cx="3014896" cy="2862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 defTabSz="913874">
                <a:lnSpc>
                  <a:spcPct val="90000"/>
                </a:lnSpc>
                <a:spcBef>
                  <a:spcPts val="1000"/>
                </a:spcBef>
                <a:defRPr/>
              </a:pPr>
              <a:r>
                <a:rPr lang="en-US" sz="1372" b="1" kern="0" spc="49" dirty="0">
                  <a:solidFill>
                    <a:srgbClr val="505050"/>
                  </a:solidFill>
                  <a:latin typeface="Segoe UI Semibold" charset="0"/>
                  <a:cs typeface="Segoe UI Semibold" charset="0"/>
                </a:rPr>
                <a:t>Command line tools</a:t>
              </a:r>
            </a:p>
          </p:txBody>
        </p:sp>
        <p:sp>
          <p:nvSpPr>
            <p:cNvPr id="23" name="Rectangle 97">
              <a:extLst>
                <a:ext uri="{FF2B5EF4-FFF2-40B4-BE49-F238E27FC236}">
                  <a16:creationId xmlns:a16="http://schemas.microsoft.com/office/drawing/2014/main" id="{862E2C94-4CDB-4489-907F-0409850E8574}"/>
                </a:ext>
              </a:extLst>
            </p:cNvPr>
            <p:cNvSpPr/>
            <p:nvPr/>
          </p:nvSpPr>
          <p:spPr>
            <a:xfrm>
              <a:off x="1129434" y="3807069"/>
              <a:ext cx="2362200" cy="2862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 defTabSz="913874">
                <a:lnSpc>
                  <a:spcPct val="90000"/>
                </a:lnSpc>
                <a:spcBef>
                  <a:spcPts val="1000"/>
                </a:spcBef>
                <a:defRPr/>
              </a:pPr>
              <a:r>
                <a:rPr lang="en-US" sz="1372" b="1" kern="0" spc="49" dirty="0">
                  <a:solidFill>
                    <a:srgbClr val="505050"/>
                  </a:solidFill>
                  <a:latin typeface="Segoe UI Semibold" charset="0"/>
                  <a:cs typeface="Segoe UI Semibold" charset="0"/>
                </a:rPr>
                <a:t>IDEs</a:t>
              </a:r>
            </a:p>
          </p:txBody>
        </p:sp>
        <p:sp>
          <p:nvSpPr>
            <p:cNvPr id="24" name="Rectangle 98">
              <a:extLst>
                <a:ext uri="{FF2B5EF4-FFF2-40B4-BE49-F238E27FC236}">
                  <a16:creationId xmlns:a16="http://schemas.microsoft.com/office/drawing/2014/main" id="{40B7D8F7-DBEF-44A5-8AA4-48D58DD38037}"/>
                </a:ext>
              </a:extLst>
            </p:cNvPr>
            <p:cNvSpPr/>
            <p:nvPr/>
          </p:nvSpPr>
          <p:spPr>
            <a:xfrm>
              <a:off x="176045" y="4123026"/>
              <a:ext cx="3315589" cy="2862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 defTabSz="913874">
                <a:lnSpc>
                  <a:spcPct val="90000"/>
                </a:lnSpc>
                <a:spcBef>
                  <a:spcPts val="1000"/>
                </a:spcBef>
                <a:defRPr/>
              </a:pPr>
              <a:r>
                <a:rPr lang="en-US" sz="1372" b="1" kern="0" spc="49" dirty="0">
                  <a:solidFill>
                    <a:srgbClr val="505050"/>
                  </a:solidFill>
                  <a:latin typeface="Segoe UI Semibold" charset="0"/>
                  <a:cs typeface="Segoe UI Semibold" charset="0"/>
                </a:rPr>
                <a:t>Notebooks in Workbench</a:t>
              </a:r>
            </a:p>
          </p:txBody>
        </p:sp>
        <p:sp>
          <p:nvSpPr>
            <p:cNvPr id="25" name="Rectangle 99">
              <a:extLst>
                <a:ext uri="{FF2B5EF4-FFF2-40B4-BE49-F238E27FC236}">
                  <a16:creationId xmlns:a16="http://schemas.microsoft.com/office/drawing/2014/main" id="{FB573EE2-FBCD-4E28-A0C1-A20B5DE3FA8E}"/>
                </a:ext>
              </a:extLst>
            </p:cNvPr>
            <p:cNvSpPr/>
            <p:nvPr/>
          </p:nvSpPr>
          <p:spPr>
            <a:xfrm>
              <a:off x="177207" y="4447978"/>
              <a:ext cx="3315589" cy="2862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 defTabSz="913874">
                <a:lnSpc>
                  <a:spcPct val="90000"/>
                </a:lnSpc>
                <a:spcBef>
                  <a:spcPts val="1000"/>
                </a:spcBef>
                <a:defRPr/>
              </a:pPr>
              <a:r>
                <a:rPr lang="en-US" sz="1372" b="1" kern="0" spc="49" dirty="0">
                  <a:solidFill>
                    <a:srgbClr val="505050"/>
                  </a:solidFill>
                  <a:latin typeface="Segoe UI Semibold" charset="0"/>
                  <a:cs typeface="Segoe UI Semibold" charset="0"/>
                </a:rPr>
                <a:t>VS Code Tools for AI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409900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8BBBFE8-F241-433C-891A-582DA77AB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pc="49" dirty="0">
                <a:latin typeface="Segoe UI Semilight" charset="0"/>
                <a:ea typeface="Segoe UI Semilight" charset="0"/>
                <a:cs typeface="Segoe UI Semilight" charset="0"/>
              </a:rPr>
              <a:t>Deploy Everywhere</a:t>
            </a:r>
            <a:endParaRPr lang="zh-CN" altLang="en-US" dirty="0"/>
          </a:p>
        </p:txBody>
      </p:sp>
      <p:sp>
        <p:nvSpPr>
          <p:cNvPr id="4" name="Rectangle 10">
            <a:extLst>
              <a:ext uri="{FF2B5EF4-FFF2-40B4-BE49-F238E27FC236}">
                <a16:creationId xmlns:a16="http://schemas.microsoft.com/office/drawing/2014/main" id="{FECF2982-D4B8-424F-B488-5FC24BCA166E}"/>
              </a:ext>
            </a:extLst>
          </p:cNvPr>
          <p:cNvSpPr/>
          <p:nvPr/>
        </p:nvSpPr>
        <p:spPr>
          <a:xfrm>
            <a:off x="4527257" y="4101318"/>
            <a:ext cx="1419339" cy="3077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31757">
              <a:lnSpc>
                <a:spcPct val="90000"/>
              </a:lnSpc>
              <a:spcBef>
                <a:spcPts val="1000"/>
              </a:spcBef>
              <a:defRPr/>
            </a:pPr>
            <a:r>
              <a:rPr lang="en-US" sz="1568" spc="200" dirty="0">
                <a:solidFill>
                  <a:srgbClr val="0078D7"/>
                </a:solidFill>
                <a:latin typeface="Segoe UI Semilight" charset="0"/>
                <a:cs typeface="Segoe UI Semilight" charset="0"/>
              </a:rPr>
              <a:t>DOCKER</a:t>
            </a:r>
          </a:p>
        </p:txBody>
      </p:sp>
      <p:sp>
        <p:nvSpPr>
          <p:cNvPr id="5" name="Rectangle 11">
            <a:extLst>
              <a:ext uri="{FF2B5EF4-FFF2-40B4-BE49-F238E27FC236}">
                <a16:creationId xmlns:a16="http://schemas.microsoft.com/office/drawing/2014/main" id="{53223457-8F09-418C-B40E-09885D033382}"/>
              </a:ext>
            </a:extLst>
          </p:cNvPr>
          <p:cNvSpPr/>
          <p:nvPr/>
        </p:nvSpPr>
        <p:spPr>
          <a:xfrm>
            <a:off x="8674670" y="2084363"/>
            <a:ext cx="2955629" cy="4706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3874">
              <a:lnSpc>
                <a:spcPct val="90000"/>
              </a:lnSpc>
              <a:spcBef>
                <a:spcPts val="1000"/>
              </a:spcBef>
              <a:defRPr/>
            </a:pPr>
            <a:r>
              <a:rPr lang="en-US" sz="1372" b="1" kern="0" spc="49" dirty="0">
                <a:solidFill>
                  <a:srgbClr val="505050"/>
                </a:solidFill>
                <a:latin typeface="Segoe UI Semibold" charset="0"/>
                <a:cs typeface="Segoe UI Semibold" charset="0"/>
              </a:rPr>
              <a:t>Single node deployment (cloud/on-</a:t>
            </a:r>
            <a:r>
              <a:rPr lang="en-US" sz="1372" b="1" kern="0" spc="49" dirty="0" err="1">
                <a:solidFill>
                  <a:srgbClr val="505050"/>
                </a:solidFill>
                <a:latin typeface="Segoe UI Semibold" charset="0"/>
                <a:cs typeface="Segoe UI Semibold" charset="0"/>
              </a:rPr>
              <a:t>prem</a:t>
            </a:r>
            <a:r>
              <a:rPr lang="en-US" sz="1372" b="1" kern="0" spc="49" dirty="0">
                <a:solidFill>
                  <a:srgbClr val="505050"/>
                </a:solidFill>
                <a:latin typeface="Segoe UI Semibold" charset="0"/>
                <a:cs typeface="Segoe UI Semibold" charset="0"/>
              </a:rPr>
              <a:t>)</a:t>
            </a:r>
          </a:p>
        </p:txBody>
      </p:sp>
      <p:sp>
        <p:nvSpPr>
          <p:cNvPr id="6" name="Rectangle 12">
            <a:extLst>
              <a:ext uri="{FF2B5EF4-FFF2-40B4-BE49-F238E27FC236}">
                <a16:creationId xmlns:a16="http://schemas.microsoft.com/office/drawing/2014/main" id="{58AD4A9A-3472-4967-88B9-ED89C995C1A2}"/>
              </a:ext>
            </a:extLst>
          </p:cNvPr>
          <p:cNvSpPr/>
          <p:nvPr/>
        </p:nvSpPr>
        <p:spPr>
          <a:xfrm>
            <a:off x="8674669" y="2790399"/>
            <a:ext cx="2315764" cy="2806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3874">
              <a:lnSpc>
                <a:spcPct val="90000"/>
              </a:lnSpc>
              <a:spcBef>
                <a:spcPts val="1000"/>
              </a:spcBef>
              <a:defRPr/>
            </a:pPr>
            <a:r>
              <a:rPr lang="en-US" sz="1372" b="1" kern="0" spc="49">
                <a:solidFill>
                  <a:srgbClr val="505050"/>
                </a:solidFill>
                <a:latin typeface="Segoe UI Semibold" charset="0"/>
                <a:cs typeface="Segoe UI Semibold" charset="0"/>
              </a:rPr>
              <a:t>Azure Container Service</a:t>
            </a:r>
          </a:p>
        </p:txBody>
      </p:sp>
      <p:sp>
        <p:nvSpPr>
          <p:cNvPr id="7" name="Rectangle 13">
            <a:extLst>
              <a:ext uri="{FF2B5EF4-FFF2-40B4-BE49-F238E27FC236}">
                <a16:creationId xmlns:a16="http://schemas.microsoft.com/office/drawing/2014/main" id="{52F59BA3-5674-4146-82CF-5F4ED509B3A4}"/>
              </a:ext>
            </a:extLst>
          </p:cNvPr>
          <p:cNvSpPr/>
          <p:nvPr/>
        </p:nvSpPr>
        <p:spPr>
          <a:xfrm>
            <a:off x="8674670" y="3496436"/>
            <a:ext cx="1643445" cy="2806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3874">
              <a:lnSpc>
                <a:spcPct val="90000"/>
              </a:lnSpc>
              <a:spcBef>
                <a:spcPts val="1000"/>
              </a:spcBef>
              <a:defRPr/>
            </a:pPr>
            <a:r>
              <a:rPr lang="en-US" sz="1372" b="1" kern="0" spc="49">
                <a:solidFill>
                  <a:srgbClr val="505050"/>
                </a:solidFill>
                <a:latin typeface="Segoe UI Semibold" charset="0"/>
                <a:cs typeface="Segoe UI Semibold" charset="0"/>
              </a:rPr>
              <a:t>Azure IoT Edge</a:t>
            </a:r>
          </a:p>
        </p:txBody>
      </p:sp>
      <p:sp>
        <p:nvSpPr>
          <p:cNvPr id="8" name="Rectangle 15">
            <a:extLst>
              <a:ext uri="{FF2B5EF4-FFF2-40B4-BE49-F238E27FC236}">
                <a16:creationId xmlns:a16="http://schemas.microsoft.com/office/drawing/2014/main" id="{2DE8F20F-ED23-4174-A1A4-513AECEB8A74}"/>
              </a:ext>
            </a:extLst>
          </p:cNvPr>
          <p:cNvSpPr/>
          <p:nvPr/>
        </p:nvSpPr>
        <p:spPr>
          <a:xfrm>
            <a:off x="8674669" y="4202472"/>
            <a:ext cx="1965670" cy="2806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3874">
              <a:lnSpc>
                <a:spcPct val="90000"/>
              </a:lnSpc>
              <a:spcBef>
                <a:spcPts val="1000"/>
              </a:spcBef>
              <a:defRPr/>
            </a:pPr>
            <a:r>
              <a:rPr lang="en-US" sz="1372" b="1" kern="0" spc="49">
                <a:solidFill>
                  <a:srgbClr val="505050"/>
                </a:solidFill>
                <a:latin typeface="Segoe UI Semibold" charset="0"/>
                <a:cs typeface="Segoe UI Semibold" charset="0"/>
              </a:rPr>
              <a:t>Microsoft ML Server</a:t>
            </a:r>
          </a:p>
        </p:txBody>
      </p:sp>
      <p:sp>
        <p:nvSpPr>
          <p:cNvPr id="9" name="Rectangle 16">
            <a:extLst>
              <a:ext uri="{FF2B5EF4-FFF2-40B4-BE49-F238E27FC236}">
                <a16:creationId xmlns:a16="http://schemas.microsoft.com/office/drawing/2014/main" id="{97F0FB12-1BA9-473C-8835-1F2B0F74A61C}"/>
              </a:ext>
            </a:extLst>
          </p:cNvPr>
          <p:cNvSpPr/>
          <p:nvPr/>
        </p:nvSpPr>
        <p:spPr>
          <a:xfrm>
            <a:off x="8674669" y="4908509"/>
            <a:ext cx="1419339" cy="2806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3874">
              <a:lnSpc>
                <a:spcPct val="90000"/>
              </a:lnSpc>
              <a:spcBef>
                <a:spcPts val="1000"/>
              </a:spcBef>
              <a:defRPr/>
            </a:pPr>
            <a:r>
              <a:rPr lang="en-US" sz="1372" b="1" kern="0" spc="49">
                <a:solidFill>
                  <a:srgbClr val="505050"/>
                </a:solidFill>
                <a:latin typeface="Segoe UI Semibold" charset="0"/>
                <a:cs typeface="Segoe UI Semibold" charset="0"/>
              </a:rPr>
              <a:t>Spark clusters</a:t>
            </a:r>
          </a:p>
        </p:txBody>
      </p:sp>
      <p:sp>
        <p:nvSpPr>
          <p:cNvPr id="10" name="Rectangle 17">
            <a:extLst>
              <a:ext uri="{FF2B5EF4-FFF2-40B4-BE49-F238E27FC236}">
                <a16:creationId xmlns:a16="http://schemas.microsoft.com/office/drawing/2014/main" id="{F6365B86-9030-40E3-88C3-581D2273BFF1}"/>
              </a:ext>
            </a:extLst>
          </p:cNvPr>
          <p:cNvSpPr/>
          <p:nvPr/>
        </p:nvSpPr>
        <p:spPr>
          <a:xfrm>
            <a:off x="8674669" y="5614543"/>
            <a:ext cx="1186008" cy="2806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3874">
              <a:lnSpc>
                <a:spcPct val="90000"/>
              </a:lnSpc>
              <a:spcBef>
                <a:spcPts val="1000"/>
              </a:spcBef>
              <a:defRPr/>
            </a:pPr>
            <a:r>
              <a:rPr lang="en-US" sz="1372" b="1" kern="0" spc="49">
                <a:solidFill>
                  <a:srgbClr val="505050"/>
                </a:solidFill>
                <a:latin typeface="Segoe UI Semibold" charset="0"/>
                <a:cs typeface="Segoe UI Semibold" charset="0"/>
              </a:rPr>
              <a:t>SQL Server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61381D7-2DE7-4272-A2D5-E6D0E5A8E63D}"/>
              </a:ext>
            </a:extLst>
          </p:cNvPr>
          <p:cNvSpPr txBox="1">
            <a:spLocks/>
          </p:cNvSpPr>
          <p:nvPr/>
        </p:nvSpPr>
        <p:spPr>
          <a:xfrm>
            <a:off x="269241" y="289957"/>
            <a:ext cx="11655840" cy="899537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05" b="0" kern="1200" cap="none" spc="-10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endParaRPr lang="en-US" sz="3200" kern="0" spc="49" dirty="0">
              <a:solidFill>
                <a:srgbClr val="0078D7"/>
              </a:solidFill>
              <a:latin typeface="Segoe UI Semilight" charset="0"/>
              <a:ea typeface="Segoe UI Semilight" charset="0"/>
              <a:cs typeface="Segoe UI Semilight" charset="0"/>
            </a:endParaRPr>
          </a:p>
        </p:txBody>
      </p:sp>
      <p:grpSp>
        <p:nvGrpSpPr>
          <p:cNvPr id="12" name="Group 85">
            <a:extLst>
              <a:ext uri="{FF2B5EF4-FFF2-40B4-BE49-F238E27FC236}">
                <a16:creationId xmlns:a16="http://schemas.microsoft.com/office/drawing/2014/main" id="{1E99C38A-B908-4C39-B2C2-24C2F1B7144E}"/>
              </a:ext>
            </a:extLst>
          </p:cNvPr>
          <p:cNvGrpSpPr/>
          <p:nvPr/>
        </p:nvGrpSpPr>
        <p:grpSpPr>
          <a:xfrm>
            <a:off x="4665733" y="3119675"/>
            <a:ext cx="1269935" cy="812427"/>
            <a:chOff x="1897063" y="2530477"/>
            <a:chExt cx="727075" cy="465138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5F1F6691-2712-48C1-9098-56BCD555F96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8676" y="2862265"/>
              <a:ext cx="25400" cy="23813"/>
            </a:xfrm>
            <a:custGeom>
              <a:avLst/>
              <a:gdLst>
                <a:gd name="T0" fmla="*/ 18 w 35"/>
                <a:gd name="T1" fmla="*/ 0 h 34"/>
                <a:gd name="T2" fmla="*/ 24 w 35"/>
                <a:gd name="T3" fmla="*/ 1 h 34"/>
                <a:gd name="T4" fmla="*/ 21 w 35"/>
                <a:gd name="T5" fmla="*/ 7 h 34"/>
                <a:gd name="T6" fmla="*/ 28 w 35"/>
                <a:gd name="T7" fmla="*/ 14 h 34"/>
                <a:gd name="T8" fmla="*/ 34 w 35"/>
                <a:gd name="T9" fmla="*/ 10 h 34"/>
                <a:gd name="T10" fmla="*/ 35 w 35"/>
                <a:gd name="T11" fmla="*/ 17 h 34"/>
                <a:gd name="T12" fmla="*/ 18 w 35"/>
                <a:gd name="T13" fmla="*/ 34 h 34"/>
                <a:gd name="T14" fmla="*/ 0 w 35"/>
                <a:gd name="T15" fmla="*/ 17 h 34"/>
                <a:gd name="T16" fmla="*/ 18 w 35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" h="34">
                  <a:moveTo>
                    <a:pt x="18" y="0"/>
                  </a:moveTo>
                  <a:cubicBezTo>
                    <a:pt x="20" y="0"/>
                    <a:pt x="22" y="0"/>
                    <a:pt x="24" y="1"/>
                  </a:cubicBezTo>
                  <a:cubicBezTo>
                    <a:pt x="22" y="2"/>
                    <a:pt x="21" y="4"/>
                    <a:pt x="21" y="7"/>
                  </a:cubicBezTo>
                  <a:cubicBezTo>
                    <a:pt x="21" y="11"/>
                    <a:pt x="24" y="14"/>
                    <a:pt x="28" y="14"/>
                  </a:cubicBezTo>
                  <a:cubicBezTo>
                    <a:pt x="30" y="14"/>
                    <a:pt x="33" y="13"/>
                    <a:pt x="34" y="10"/>
                  </a:cubicBezTo>
                  <a:cubicBezTo>
                    <a:pt x="35" y="12"/>
                    <a:pt x="35" y="15"/>
                    <a:pt x="35" y="17"/>
                  </a:cubicBezTo>
                  <a:cubicBezTo>
                    <a:pt x="35" y="27"/>
                    <a:pt x="28" y="34"/>
                    <a:pt x="18" y="34"/>
                  </a:cubicBezTo>
                  <a:cubicBezTo>
                    <a:pt x="8" y="34"/>
                    <a:pt x="0" y="27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</a:path>
              </a:pathLst>
            </a:custGeom>
            <a:solidFill>
              <a:srgbClr val="D83B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</a:endParaRPr>
            </a:p>
          </p:txBody>
        </p:sp>
        <p:sp>
          <p:nvSpPr>
            <p:cNvPr id="14" name="Rectangle 8">
              <a:extLst>
                <a:ext uri="{FF2B5EF4-FFF2-40B4-BE49-F238E27FC236}">
                  <a16:creationId xmlns:a16="http://schemas.microsoft.com/office/drawing/2014/main" id="{380506ED-AD24-4F38-B140-D2440E5E57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24088" y="2695577"/>
              <a:ext cx="4763" cy="52388"/>
            </a:xfrm>
            <a:prstGeom prst="rect">
              <a:avLst/>
            </a:prstGeom>
            <a:solidFill>
              <a:srgbClr val="D83B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</a:endParaRPr>
            </a:p>
          </p:txBody>
        </p:sp>
        <p:sp>
          <p:nvSpPr>
            <p:cNvPr id="15" name="Rectangle 9">
              <a:extLst>
                <a:ext uri="{FF2B5EF4-FFF2-40B4-BE49-F238E27FC236}">
                  <a16:creationId xmlns:a16="http://schemas.microsoft.com/office/drawing/2014/main" id="{77C5123C-CDE1-45D1-A1D1-B43C7C0DFD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14563" y="2695577"/>
              <a:ext cx="4763" cy="52388"/>
            </a:xfrm>
            <a:prstGeom prst="rect">
              <a:avLst/>
            </a:prstGeom>
            <a:solidFill>
              <a:srgbClr val="D83B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</a:endParaRPr>
            </a:p>
          </p:txBody>
        </p:sp>
        <p:sp>
          <p:nvSpPr>
            <p:cNvPr id="16" name="Rectangle 10">
              <a:extLst>
                <a:ext uri="{FF2B5EF4-FFF2-40B4-BE49-F238E27FC236}">
                  <a16:creationId xmlns:a16="http://schemas.microsoft.com/office/drawing/2014/main" id="{6B034CF5-C8E1-426D-84C2-D4841207D5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43138" y="2622552"/>
              <a:ext cx="6350" cy="52388"/>
            </a:xfrm>
            <a:prstGeom prst="rect">
              <a:avLst/>
            </a:prstGeom>
            <a:solidFill>
              <a:srgbClr val="D83B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</a:endParaRPr>
            </a:p>
          </p:txBody>
        </p:sp>
        <p:sp>
          <p:nvSpPr>
            <p:cNvPr id="17" name="Rectangle 11">
              <a:extLst>
                <a:ext uri="{FF2B5EF4-FFF2-40B4-BE49-F238E27FC236}">
                  <a16:creationId xmlns:a16="http://schemas.microsoft.com/office/drawing/2014/main" id="{8C0097F6-1E43-432A-9D9E-9A56ED5994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5038" y="2695577"/>
              <a:ext cx="4763" cy="52388"/>
            </a:xfrm>
            <a:prstGeom prst="rect">
              <a:avLst/>
            </a:prstGeom>
            <a:solidFill>
              <a:srgbClr val="D83B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</a:endParaRPr>
            </a:p>
          </p:txBody>
        </p:sp>
        <p:sp>
          <p:nvSpPr>
            <p:cNvPr id="18" name="Rectangle 12">
              <a:extLst>
                <a:ext uri="{FF2B5EF4-FFF2-40B4-BE49-F238E27FC236}">
                  <a16:creationId xmlns:a16="http://schemas.microsoft.com/office/drawing/2014/main" id="{7F843D0D-DF35-46D7-8929-D1F7B211C8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33613" y="2622552"/>
              <a:ext cx="4763" cy="52388"/>
            </a:xfrm>
            <a:prstGeom prst="rect">
              <a:avLst/>
            </a:prstGeom>
            <a:solidFill>
              <a:srgbClr val="D83B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</a:endParaRPr>
            </a:p>
          </p:txBody>
        </p:sp>
        <p:sp>
          <p:nvSpPr>
            <p:cNvPr id="19" name="Rectangle 13">
              <a:extLst>
                <a:ext uri="{FF2B5EF4-FFF2-40B4-BE49-F238E27FC236}">
                  <a16:creationId xmlns:a16="http://schemas.microsoft.com/office/drawing/2014/main" id="{20EFF6E5-4377-47D4-A3A9-D1B4E7E35D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52663" y="2622552"/>
              <a:ext cx="6350" cy="52388"/>
            </a:xfrm>
            <a:prstGeom prst="rect">
              <a:avLst/>
            </a:prstGeom>
            <a:solidFill>
              <a:srgbClr val="D83B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</a:endParaRPr>
            </a:p>
          </p:txBody>
        </p:sp>
        <p:sp>
          <p:nvSpPr>
            <p:cNvPr id="20" name="Rectangle 14">
              <a:extLst>
                <a:ext uri="{FF2B5EF4-FFF2-40B4-BE49-F238E27FC236}">
                  <a16:creationId xmlns:a16="http://schemas.microsoft.com/office/drawing/2014/main" id="{9DB5C733-A1BC-4954-83C3-D38A02BF83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33613" y="2695577"/>
              <a:ext cx="4763" cy="52388"/>
            </a:xfrm>
            <a:prstGeom prst="rect">
              <a:avLst/>
            </a:prstGeom>
            <a:solidFill>
              <a:srgbClr val="D83B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</a:endParaRPr>
            </a:p>
          </p:txBody>
        </p:sp>
        <p:sp>
          <p:nvSpPr>
            <p:cNvPr id="21" name="Rectangle 15">
              <a:extLst>
                <a:ext uri="{FF2B5EF4-FFF2-40B4-BE49-F238E27FC236}">
                  <a16:creationId xmlns:a16="http://schemas.microsoft.com/office/drawing/2014/main" id="{B8C3C9E9-05C7-4F20-9778-2F3814FCC8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49476" y="2622552"/>
              <a:ext cx="6350" cy="52388"/>
            </a:xfrm>
            <a:prstGeom prst="rect">
              <a:avLst/>
            </a:prstGeom>
            <a:solidFill>
              <a:srgbClr val="D83B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</a:endParaRPr>
            </a:p>
          </p:txBody>
        </p:sp>
        <p:sp>
          <p:nvSpPr>
            <p:cNvPr id="22" name="Rectangle 16">
              <a:extLst>
                <a:ext uri="{FF2B5EF4-FFF2-40B4-BE49-F238E27FC236}">
                  <a16:creationId xmlns:a16="http://schemas.microsoft.com/office/drawing/2014/main" id="{B52F57B8-3CAB-48C3-AD27-E269F2549A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60588" y="2622552"/>
              <a:ext cx="4763" cy="52388"/>
            </a:xfrm>
            <a:prstGeom prst="rect">
              <a:avLst/>
            </a:prstGeom>
            <a:solidFill>
              <a:srgbClr val="D83B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</a:endParaRPr>
            </a:p>
          </p:txBody>
        </p:sp>
        <p:sp>
          <p:nvSpPr>
            <p:cNvPr id="23" name="Rectangle 17">
              <a:extLst>
                <a:ext uri="{FF2B5EF4-FFF2-40B4-BE49-F238E27FC236}">
                  <a16:creationId xmlns:a16="http://schemas.microsoft.com/office/drawing/2014/main" id="{257FDD81-0877-4E6A-A149-C0F43A2EA9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70113" y="2622552"/>
              <a:ext cx="4763" cy="52388"/>
            </a:xfrm>
            <a:prstGeom prst="rect">
              <a:avLst/>
            </a:prstGeom>
            <a:solidFill>
              <a:srgbClr val="D83B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</a:endParaRPr>
            </a:p>
          </p:txBody>
        </p:sp>
        <p:sp>
          <p:nvSpPr>
            <p:cNvPr id="24" name="Rectangle 18">
              <a:extLst>
                <a:ext uri="{FF2B5EF4-FFF2-40B4-BE49-F238E27FC236}">
                  <a16:creationId xmlns:a16="http://schemas.microsoft.com/office/drawing/2014/main" id="{04185942-4D8F-4FF0-ACAF-2FF6ABD2BE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43138" y="2695577"/>
              <a:ext cx="6350" cy="52388"/>
            </a:xfrm>
            <a:prstGeom prst="rect">
              <a:avLst/>
            </a:prstGeom>
            <a:solidFill>
              <a:srgbClr val="D83B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</a:endParaRPr>
            </a:p>
          </p:txBody>
        </p:sp>
        <p:sp>
          <p:nvSpPr>
            <p:cNvPr id="25" name="Rectangle 19">
              <a:extLst>
                <a:ext uri="{FF2B5EF4-FFF2-40B4-BE49-F238E27FC236}">
                  <a16:creationId xmlns:a16="http://schemas.microsoft.com/office/drawing/2014/main" id="{CE075584-3A37-4E90-9E37-03DF57B564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52663" y="2695577"/>
              <a:ext cx="6350" cy="52388"/>
            </a:xfrm>
            <a:prstGeom prst="rect">
              <a:avLst/>
            </a:prstGeom>
            <a:solidFill>
              <a:srgbClr val="D83B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</a:endParaRPr>
            </a:p>
          </p:txBody>
        </p:sp>
        <p:sp>
          <p:nvSpPr>
            <p:cNvPr id="26" name="Rectangle 20">
              <a:extLst>
                <a:ext uri="{FF2B5EF4-FFF2-40B4-BE49-F238E27FC236}">
                  <a16:creationId xmlns:a16="http://schemas.microsoft.com/office/drawing/2014/main" id="{399728D1-EED1-479B-B8D6-0236C32981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39951" y="2622552"/>
              <a:ext cx="6350" cy="52388"/>
            </a:xfrm>
            <a:prstGeom prst="rect">
              <a:avLst/>
            </a:prstGeom>
            <a:solidFill>
              <a:srgbClr val="D83B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</a:endParaRPr>
            </a:p>
          </p:txBody>
        </p:sp>
        <p:sp>
          <p:nvSpPr>
            <p:cNvPr id="27" name="Rectangle 21">
              <a:extLst>
                <a:ext uri="{FF2B5EF4-FFF2-40B4-BE49-F238E27FC236}">
                  <a16:creationId xmlns:a16="http://schemas.microsoft.com/office/drawing/2014/main" id="{4DD06A1F-B288-44AF-A232-67D883376B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30426" y="2622552"/>
              <a:ext cx="4763" cy="52388"/>
            </a:xfrm>
            <a:prstGeom prst="rect">
              <a:avLst/>
            </a:prstGeom>
            <a:solidFill>
              <a:srgbClr val="D83B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</a:endParaRPr>
            </a:p>
          </p:txBody>
        </p:sp>
        <p:sp>
          <p:nvSpPr>
            <p:cNvPr id="28" name="Rectangle 22">
              <a:extLst>
                <a:ext uri="{FF2B5EF4-FFF2-40B4-BE49-F238E27FC236}">
                  <a16:creationId xmlns:a16="http://schemas.microsoft.com/office/drawing/2014/main" id="{65DC90DF-5077-4B3A-969C-A775CE00A9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14563" y="2547940"/>
              <a:ext cx="4763" cy="53975"/>
            </a:xfrm>
            <a:prstGeom prst="rect">
              <a:avLst/>
            </a:prstGeom>
            <a:solidFill>
              <a:srgbClr val="D83B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</a:endParaRPr>
            </a:p>
          </p:txBody>
        </p:sp>
        <p:sp>
          <p:nvSpPr>
            <p:cNvPr id="29" name="Rectangle 23">
              <a:extLst>
                <a:ext uri="{FF2B5EF4-FFF2-40B4-BE49-F238E27FC236}">
                  <a16:creationId xmlns:a16="http://schemas.microsoft.com/office/drawing/2014/main" id="{CE250FD7-729D-4F18-A210-0654A2B132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08226" y="2695577"/>
              <a:ext cx="4763" cy="52388"/>
            </a:xfrm>
            <a:prstGeom prst="rect">
              <a:avLst/>
            </a:prstGeom>
            <a:solidFill>
              <a:srgbClr val="D83B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</a:endParaRPr>
            </a:p>
          </p:txBody>
        </p:sp>
        <p:sp>
          <p:nvSpPr>
            <p:cNvPr id="30" name="Rectangle 24">
              <a:extLst>
                <a:ext uri="{FF2B5EF4-FFF2-40B4-BE49-F238E27FC236}">
                  <a16:creationId xmlns:a16="http://schemas.microsoft.com/office/drawing/2014/main" id="{05838CC9-E480-45FD-8559-4C270171B1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17751" y="2695577"/>
              <a:ext cx="4763" cy="52388"/>
            </a:xfrm>
            <a:prstGeom prst="rect">
              <a:avLst/>
            </a:prstGeom>
            <a:solidFill>
              <a:srgbClr val="D83B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</a:endParaRPr>
            </a:p>
          </p:txBody>
        </p:sp>
        <p:sp>
          <p:nvSpPr>
            <p:cNvPr id="31" name="Rectangle 25">
              <a:extLst>
                <a:ext uri="{FF2B5EF4-FFF2-40B4-BE49-F238E27FC236}">
                  <a16:creationId xmlns:a16="http://schemas.microsoft.com/office/drawing/2014/main" id="{44C5A04E-A160-46D3-96E8-C70527CA07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7276" y="2695577"/>
              <a:ext cx="4763" cy="52388"/>
            </a:xfrm>
            <a:prstGeom prst="rect">
              <a:avLst/>
            </a:prstGeom>
            <a:solidFill>
              <a:srgbClr val="D83B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</a:endParaRPr>
            </a:p>
          </p:txBody>
        </p:sp>
        <p:sp>
          <p:nvSpPr>
            <p:cNvPr id="32" name="Rectangle 26">
              <a:extLst>
                <a:ext uri="{FF2B5EF4-FFF2-40B4-BE49-F238E27FC236}">
                  <a16:creationId xmlns:a16="http://schemas.microsoft.com/office/drawing/2014/main" id="{6BEAFFD5-1D52-4A30-96A4-3235997452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5038" y="2547940"/>
              <a:ext cx="4763" cy="53975"/>
            </a:xfrm>
            <a:prstGeom prst="rect">
              <a:avLst/>
            </a:prstGeom>
            <a:solidFill>
              <a:srgbClr val="D83B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</a:endParaRPr>
            </a:p>
          </p:txBody>
        </p:sp>
        <p:sp>
          <p:nvSpPr>
            <p:cNvPr id="33" name="Rectangle 27">
              <a:extLst>
                <a:ext uri="{FF2B5EF4-FFF2-40B4-BE49-F238E27FC236}">
                  <a16:creationId xmlns:a16="http://schemas.microsoft.com/office/drawing/2014/main" id="{1ADF91E2-0162-4C39-84E8-8D46DF9111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78063" y="2695577"/>
              <a:ext cx="6350" cy="52388"/>
            </a:xfrm>
            <a:prstGeom prst="rect">
              <a:avLst/>
            </a:prstGeom>
            <a:solidFill>
              <a:srgbClr val="D83B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</a:endParaRPr>
            </a:p>
          </p:txBody>
        </p:sp>
        <p:sp>
          <p:nvSpPr>
            <p:cNvPr id="34" name="Rectangle 28">
              <a:extLst>
                <a:ext uri="{FF2B5EF4-FFF2-40B4-BE49-F238E27FC236}">
                  <a16:creationId xmlns:a16="http://schemas.microsoft.com/office/drawing/2014/main" id="{9A6C8FD4-1C4D-433B-98F6-5CE5B6EC49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87588" y="2695577"/>
              <a:ext cx="6350" cy="52388"/>
            </a:xfrm>
            <a:prstGeom prst="rect">
              <a:avLst/>
            </a:prstGeom>
            <a:solidFill>
              <a:srgbClr val="D83B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</a:endParaRPr>
            </a:p>
          </p:txBody>
        </p:sp>
        <p:sp>
          <p:nvSpPr>
            <p:cNvPr id="35" name="Rectangle 29">
              <a:extLst>
                <a:ext uri="{FF2B5EF4-FFF2-40B4-BE49-F238E27FC236}">
                  <a16:creationId xmlns:a16="http://schemas.microsoft.com/office/drawing/2014/main" id="{12F61FA8-A439-4889-BE76-2518B9B347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98701" y="2695577"/>
              <a:ext cx="4763" cy="52388"/>
            </a:xfrm>
            <a:prstGeom prst="rect">
              <a:avLst/>
            </a:prstGeom>
            <a:solidFill>
              <a:srgbClr val="D83B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</a:endParaRPr>
            </a:p>
          </p:txBody>
        </p:sp>
        <p:sp>
          <p:nvSpPr>
            <p:cNvPr id="36" name="Rectangle 30">
              <a:extLst>
                <a:ext uri="{FF2B5EF4-FFF2-40B4-BE49-F238E27FC236}">
                  <a16:creationId xmlns:a16="http://schemas.microsoft.com/office/drawing/2014/main" id="{5A7D601A-CBF5-42C7-ADDB-D3FD095920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5038" y="2622552"/>
              <a:ext cx="4763" cy="52388"/>
            </a:xfrm>
            <a:prstGeom prst="rect">
              <a:avLst/>
            </a:prstGeom>
            <a:solidFill>
              <a:srgbClr val="D83B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</a:endParaRPr>
            </a:p>
          </p:txBody>
        </p:sp>
        <p:sp>
          <p:nvSpPr>
            <p:cNvPr id="37" name="Rectangle 31">
              <a:extLst>
                <a:ext uri="{FF2B5EF4-FFF2-40B4-BE49-F238E27FC236}">
                  <a16:creationId xmlns:a16="http://schemas.microsoft.com/office/drawing/2014/main" id="{F8643454-E44C-414A-B953-0BA70D0FB9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24088" y="2622552"/>
              <a:ext cx="4763" cy="52388"/>
            </a:xfrm>
            <a:prstGeom prst="rect">
              <a:avLst/>
            </a:prstGeom>
            <a:solidFill>
              <a:srgbClr val="D83B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</a:endParaRPr>
            </a:p>
          </p:txBody>
        </p:sp>
        <p:sp>
          <p:nvSpPr>
            <p:cNvPr id="38" name="Rectangle 32">
              <a:extLst>
                <a:ext uri="{FF2B5EF4-FFF2-40B4-BE49-F238E27FC236}">
                  <a16:creationId xmlns:a16="http://schemas.microsoft.com/office/drawing/2014/main" id="{76EE3306-4ECC-46F4-9A0F-05E78675A3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79638" y="2622552"/>
              <a:ext cx="4763" cy="52388"/>
            </a:xfrm>
            <a:prstGeom prst="rect">
              <a:avLst/>
            </a:prstGeom>
            <a:solidFill>
              <a:srgbClr val="D83B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</a:endParaRPr>
            </a:p>
          </p:txBody>
        </p:sp>
        <p:sp>
          <p:nvSpPr>
            <p:cNvPr id="39" name="Rectangle 33">
              <a:extLst>
                <a:ext uri="{FF2B5EF4-FFF2-40B4-BE49-F238E27FC236}">
                  <a16:creationId xmlns:a16="http://schemas.microsoft.com/office/drawing/2014/main" id="{A156C3CB-87C7-4730-9395-3CB2FA9504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14563" y="2622552"/>
              <a:ext cx="4763" cy="52388"/>
            </a:xfrm>
            <a:prstGeom prst="rect">
              <a:avLst/>
            </a:prstGeom>
            <a:solidFill>
              <a:srgbClr val="D83B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</a:endParaRPr>
            </a:p>
          </p:txBody>
        </p:sp>
        <p:sp>
          <p:nvSpPr>
            <p:cNvPr id="40" name="Rectangle 34">
              <a:extLst>
                <a:ext uri="{FF2B5EF4-FFF2-40B4-BE49-F238E27FC236}">
                  <a16:creationId xmlns:a16="http://schemas.microsoft.com/office/drawing/2014/main" id="{8F5B596C-436A-4DD6-9291-F30EBBA88E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52663" y="2547940"/>
              <a:ext cx="6350" cy="53975"/>
            </a:xfrm>
            <a:prstGeom prst="rect">
              <a:avLst/>
            </a:prstGeom>
            <a:solidFill>
              <a:srgbClr val="D83B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</a:endParaRPr>
            </a:p>
          </p:txBody>
        </p:sp>
        <p:sp>
          <p:nvSpPr>
            <p:cNvPr id="41" name="Rectangle 35">
              <a:extLst>
                <a:ext uri="{FF2B5EF4-FFF2-40B4-BE49-F238E27FC236}">
                  <a16:creationId xmlns:a16="http://schemas.microsoft.com/office/drawing/2014/main" id="{C58FF557-7EF8-4AEE-8941-90625156CC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43138" y="2547940"/>
              <a:ext cx="6350" cy="53975"/>
            </a:xfrm>
            <a:prstGeom prst="rect">
              <a:avLst/>
            </a:prstGeom>
            <a:solidFill>
              <a:srgbClr val="D83B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</a:endParaRPr>
            </a:p>
          </p:txBody>
        </p:sp>
        <p:sp>
          <p:nvSpPr>
            <p:cNvPr id="42" name="Rectangle 36">
              <a:extLst>
                <a:ext uri="{FF2B5EF4-FFF2-40B4-BE49-F238E27FC236}">
                  <a16:creationId xmlns:a16="http://schemas.microsoft.com/office/drawing/2014/main" id="{2A7FDEE1-231D-4D0E-AD45-52758D3BC4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24088" y="2547940"/>
              <a:ext cx="4763" cy="53975"/>
            </a:xfrm>
            <a:prstGeom prst="rect">
              <a:avLst/>
            </a:prstGeom>
            <a:solidFill>
              <a:srgbClr val="D83B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</a:endParaRPr>
            </a:p>
          </p:txBody>
        </p:sp>
        <p:sp>
          <p:nvSpPr>
            <p:cNvPr id="43" name="Rectangle 37">
              <a:extLst>
                <a:ext uri="{FF2B5EF4-FFF2-40B4-BE49-F238E27FC236}">
                  <a16:creationId xmlns:a16="http://schemas.microsoft.com/office/drawing/2014/main" id="{AC66BFB9-29CE-419D-B105-AF83EB96D6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33613" y="2547940"/>
              <a:ext cx="4763" cy="53975"/>
            </a:xfrm>
            <a:prstGeom prst="rect">
              <a:avLst/>
            </a:prstGeom>
            <a:solidFill>
              <a:srgbClr val="D83B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</a:endParaRPr>
            </a:p>
          </p:txBody>
        </p:sp>
        <p:sp>
          <p:nvSpPr>
            <p:cNvPr id="44" name="Rectangle 38">
              <a:extLst>
                <a:ext uri="{FF2B5EF4-FFF2-40B4-BE49-F238E27FC236}">
                  <a16:creationId xmlns:a16="http://schemas.microsoft.com/office/drawing/2014/main" id="{3B2B229C-AA1A-43C0-8774-EA8C3DD394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95501" y="2695577"/>
              <a:ext cx="4763" cy="52388"/>
            </a:xfrm>
            <a:prstGeom prst="rect">
              <a:avLst/>
            </a:prstGeom>
            <a:solidFill>
              <a:srgbClr val="D83B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</a:endParaRPr>
            </a:p>
          </p:txBody>
        </p:sp>
        <p:sp>
          <p:nvSpPr>
            <p:cNvPr id="45" name="Rectangle 39">
              <a:extLst>
                <a:ext uri="{FF2B5EF4-FFF2-40B4-BE49-F238E27FC236}">
                  <a16:creationId xmlns:a16="http://schemas.microsoft.com/office/drawing/2014/main" id="{A21E0CA2-5215-41E1-842B-C07EF597AD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85976" y="2695577"/>
              <a:ext cx="4763" cy="52388"/>
            </a:xfrm>
            <a:prstGeom prst="rect">
              <a:avLst/>
            </a:prstGeom>
            <a:solidFill>
              <a:srgbClr val="D83B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</a:endParaRPr>
            </a:p>
          </p:txBody>
        </p:sp>
        <p:sp>
          <p:nvSpPr>
            <p:cNvPr id="46" name="Rectangle 40">
              <a:extLst>
                <a:ext uri="{FF2B5EF4-FFF2-40B4-BE49-F238E27FC236}">
                  <a16:creationId xmlns:a16="http://schemas.microsoft.com/office/drawing/2014/main" id="{AE0AF6F4-B69D-4C0D-8548-2B74FFD4FE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82788" y="2695577"/>
              <a:ext cx="4763" cy="52388"/>
            </a:xfrm>
            <a:prstGeom prst="rect">
              <a:avLst/>
            </a:prstGeom>
            <a:solidFill>
              <a:srgbClr val="D83B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</a:endParaRPr>
            </a:p>
          </p:txBody>
        </p:sp>
        <p:sp>
          <p:nvSpPr>
            <p:cNvPr id="47" name="Rectangle 41">
              <a:extLst>
                <a:ext uri="{FF2B5EF4-FFF2-40B4-BE49-F238E27FC236}">
                  <a16:creationId xmlns:a16="http://schemas.microsoft.com/office/drawing/2014/main" id="{CCE95E1D-3453-4B16-9E8A-17C0511FFD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05026" y="2695577"/>
              <a:ext cx="4763" cy="52388"/>
            </a:xfrm>
            <a:prstGeom prst="rect">
              <a:avLst/>
            </a:prstGeom>
            <a:solidFill>
              <a:srgbClr val="D83B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</a:endParaRPr>
            </a:p>
          </p:txBody>
        </p:sp>
        <p:sp>
          <p:nvSpPr>
            <p:cNvPr id="48" name="Rectangle 42">
              <a:extLst>
                <a:ext uri="{FF2B5EF4-FFF2-40B4-BE49-F238E27FC236}">
                  <a16:creationId xmlns:a16="http://schemas.microsoft.com/office/drawing/2014/main" id="{1B2E44C1-7612-4F01-9D62-CB8E9FF1D7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76451" y="2695577"/>
              <a:ext cx="4763" cy="52388"/>
            </a:xfrm>
            <a:prstGeom prst="rect">
              <a:avLst/>
            </a:prstGeom>
            <a:solidFill>
              <a:srgbClr val="D83B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</a:endParaRPr>
            </a:p>
          </p:txBody>
        </p:sp>
        <p:sp>
          <p:nvSpPr>
            <p:cNvPr id="49" name="Rectangle 43">
              <a:extLst>
                <a:ext uri="{FF2B5EF4-FFF2-40B4-BE49-F238E27FC236}">
                  <a16:creationId xmlns:a16="http://schemas.microsoft.com/office/drawing/2014/main" id="{E757361A-B735-486A-92A0-F4493AC5C3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57401" y="2695577"/>
              <a:ext cx="4763" cy="52388"/>
            </a:xfrm>
            <a:prstGeom prst="rect">
              <a:avLst/>
            </a:prstGeom>
            <a:solidFill>
              <a:srgbClr val="D83B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</a:endParaRPr>
            </a:p>
          </p:txBody>
        </p:sp>
        <p:sp>
          <p:nvSpPr>
            <p:cNvPr id="50" name="Rectangle 44">
              <a:extLst>
                <a:ext uri="{FF2B5EF4-FFF2-40B4-BE49-F238E27FC236}">
                  <a16:creationId xmlns:a16="http://schemas.microsoft.com/office/drawing/2014/main" id="{AD3346D2-6087-4071-918F-115F408DC0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66926" y="2695577"/>
              <a:ext cx="4763" cy="52388"/>
            </a:xfrm>
            <a:prstGeom prst="rect">
              <a:avLst/>
            </a:prstGeom>
            <a:solidFill>
              <a:srgbClr val="D83B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</a:endParaRPr>
            </a:p>
          </p:txBody>
        </p:sp>
        <p:sp>
          <p:nvSpPr>
            <p:cNvPr id="51" name="Rectangle 45">
              <a:extLst>
                <a:ext uri="{FF2B5EF4-FFF2-40B4-BE49-F238E27FC236}">
                  <a16:creationId xmlns:a16="http://schemas.microsoft.com/office/drawing/2014/main" id="{0BB25076-60C2-40ED-BC19-9B51E01EB4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32001" y="2695577"/>
              <a:ext cx="4763" cy="52388"/>
            </a:xfrm>
            <a:prstGeom prst="rect">
              <a:avLst/>
            </a:prstGeom>
            <a:solidFill>
              <a:srgbClr val="D83B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</a:endParaRPr>
            </a:p>
          </p:txBody>
        </p:sp>
        <p:sp>
          <p:nvSpPr>
            <p:cNvPr id="52" name="Rectangle 46">
              <a:extLst>
                <a:ext uri="{FF2B5EF4-FFF2-40B4-BE49-F238E27FC236}">
                  <a16:creationId xmlns:a16="http://schemas.microsoft.com/office/drawing/2014/main" id="{E4B71F2F-AB67-49F9-A2CC-D7CD2EE133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95501" y="2622552"/>
              <a:ext cx="4763" cy="52388"/>
            </a:xfrm>
            <a:prstGeom prst="rect">
              <a:avLst/>
            </a:prstGeom>
            <a:solidFill>
              <a:srgbClr val="D83B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</a:endParaRPr>
            </a:p>
          </p:txBody>
        </p:sp>
        <p:sp>
          <p:nvSpPr>
            <p:cNvPr id="53" name="Rectangle 47">
              <a:extLst>
                <a:ext uri="{FF2B5EF4-FFF2-40B4-BE49-F238E27FC236}">
                  <a16:creationId xmlns:a16="http://schemas.microsoft.com/office/drawing/2014/main" id="{BD903A9D-3C54-4B1E-A57F-A46F4155A8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20888" y="2695577"/>
              <a:ext cx="4763" cy="52388"/>
            </a:xfrm>
            <a:prstGeom prst="rect">
              <a:avLst/>
            </a:prstGeom>
            <a:solidFill>
              <a:srgbClr val="D83B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</a:endParaRPr>
            </a:p>
          </p:txBody>
        </p:sp>
        <p:sp>
          <p:nvSpPr>
            <p:cNvPr id="54" name="Freeform 48">
              <a:extLst>
                <a:ext uri="{FF2B5EF4-FFF2-40B4-BE49-F238E27FC236}">
                  <a16:creationId xmlns:a16="http://schemas.microsoft.com/office/drawing/2014/main" id="{B3FEDEEC-4120-4BAD-8536-7667B3106AD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97063" y="2530477"/>
              <a:ext cx="727075" cy="465138"/>
            </a:xfrm>
            <a:custGeom>
              <a:avLst/>
              <a:gdLst>
                <a:gd name="T0" fmla="*/ 809 w 1006"/>
                <a:gd name="T1" fmla="*/ 114 h 643"/>
                <a:gd name="T2" fmla="*/ 760 w 1006"/>
                <a:gd name="T3" fmla="*/ 214 h 643"/>
                <a:gd name="T4" fmla="*/ 678 w 1006"/>
                <a:gd name="T5" fmla="*/ 307 h 643"/>
                <a:gd name="T6" fmla="*/ 524 w 1006"/>
                <a:gd name="T7" fmla="*/ 203 h 643"/>
                <a:gd name="T8" fmla="*/ 401 w 1006"/>
                <a:gd name="T9" fmla="*/ 102 h 643"/>
                <a:gd name="T10" fmla="*/ 94 w 1006"/>
                <a:gd name="T11" fmla="*/ 203 h 643"/>
                <a:gd name="T12" fmla="*/ 5 w 1006"/>
                <a:gd name="T13" fmla="*/ 322 h 643"/>
                <a:gd name="T14" fmla="*/ 39 w 1006"/>
                <a:gd name="T15" fmla="*/ 492 h 643"/>
                <a:gd name="T16" fmla="*/ 999 w 1006"/>
                <a:gd name="T17" fmla="*/ 250 h 643"/>
                <a:gd name="T18" fmla="*/ 521 w 1006"/>
                <a:gd name="T19" fmla="*/ 220 h 643"/>
                <a:gd name="T20" fmla="*/ 521 w 1006"/>
                <a:gd name="T21" fmla="*/ 308 h 643"/>
                <a:gd name="T22" fmla="*/ 507 w 1006"/>
                <a:gd name="T23" fmla="*/ 17 h 643"/>
                <a:gd name="T24" fmla="*/ 418 w 1006"/>
                <a:gd name="T25" fmla="*/ 17 h 643"/>
                <a:gd name="T26" fmla="*/ 507 w 1006"/>
                <a:gd name="T27" fmla="*/ 206 h 643"/>
                <a:gd name="T28" fmla="*/ 418 w 1006"/>
                <a:gd name="T29" fmla="*/ 220 h 643"/>
                <a:gd name="T30" fmla="*/ 418 w 1006"/>
                <a:gd name="T31" fmla="*/ 308 h 643"/>
                <a:gd name="T32" fmla="*/ 405 w 1006"/>
                <a:gd name="T33" fmla="*/ 118 h 643"/>
                <a:gd name="T34" fmla="*/ 316 w 1006"/>
                <a:gd name="T35" fmla="*/ 118 h 643"/>
                <a:gd name="T36" fmla="*/ 405 w 1006"/>
                <a:gd name="T37" fmla="*/ 308 h 643"/>
                <a:gd name="T38" fmla="*/ 214 w 1006"/>
                <a:gd name="T39" fmla="*/ 118 h 643"/>
                <a:gd name="T40" fmla="*/ 214 w 1006"/>
                <a:gd name="T41" fmla="*/ 206 h 643"/>
                <a:gd name="T42" fmla="*/ 302 w 1006"/>
                <a:gd name="T43" fmla="*/ 220 h 643"/>
                <a:gd name="T44" fmla="*/ 214 w 1006"/>
                <a:gd name="T45" fmla="*/ 220 h 643"/>
                <a:gd name="T46" fmla="*/ 200 w 1006"/>
                <a:gd name="T47" fmla="*/ 308 h 643"/>
                <a:gd name="T48" fmla="*/ 838 w 1006"/>
                <a:gd name="T49" fmla="*/ 303 h 643"/>
                <a:gd name="T50" fmla="*/ 358 w 1006"/>
                <a:gd name="T51" fmla="*/ 626 h 643"/>
                <a:gd name="T52" fmla="*/ 319 w 1006"/>
                <a:gd name="T53" fmla="*/ 626 h 643"/>
                <a:gd name="T54" fmla="*/ 294 w 1006"/>
                <a:gd name="T55" fmla="*/ 624 h 643"/>
                <a:gd name="T56" fmla="*/ 168 w 1006"/>
                <a:gd name="T57" fmla="*/ 528 h 643"/>
                <a:gd name="T58" fmla="*/ 172 w 1006"/>
                <a:gd name="T59" fmla="*/ 528 h 643"/>
                <a:gd name="T60" fmla="*/ 214 w 1006"/>
                <a:gd name="T61" fmla="*/ 524 h 643"/>
                <a:gd name="T62" fmla="*/ 225 w 1006"/>
                <a:gd name="T63" fmla="*/ 522 h 643"/>
                <a:gd name="T64" fmla="*/ 241 w 1006"/>
                <a:gd name="T65" fmla="*/ 518 h 643"/>
                <a:gd name="T66" fmla="*/ 250 w 1006"/>
                <a:gd name="T67" fmla="*/ 516 h 643"/>
                <a:gd name="T68" fmla="*/ 261 w 1006"/>
                <a:gd name="T69" fmla="*/ 512 h 643"/>
                <a:gd name="T70" fmla="*/ 266 w 1006"/>
                <a:gd name="T71" fmla="*/ 502 h 643"/>
                <a:gd name="T72" fmla="*/ 262 w 1006"/>
                <a:gd name="T73" fmla="*/ 498 h 643"/>
                <a:gd name="T74" fmla="*/ 233 w 1006"/>
                <a:gd name="T75" fmla="*/ 504 h 643"/>
                <a:gd name="T76" fmla="*/ 147 w 1006"/>
                <a:gd name="T77" fmla="*/ 513 h 643"/>
                <a:gd name="T78" fmla="*/ 57 w 1006"/>
                <a:gd name="T79" fmla="*/ 489 h 643"/>
                <a:gd name="T80" fmla="*/ 678 w 1006"/>
                <a:gd name="T81" fmla="*/ 324 h 643"/>
                <a:gd name="T82" fmla="*/ 795 w 1006"/>
                <a:gd name="T83" fmla="*/ 266 h 643"/>
                <a:gd name="T84" fmla="*/ 783 w 1006"/>
                <a:gd name="T85" fmla="*/ 242 h 643"/>
                <a:gd name="T86" fmla="*/ 777 w 1006"/>
                <a:gd name="T87" fmla="*/ 187 h 643"/>
                <a:gd name="T88" fmla="*/ 798 w 1006"/>
                <a:gd name="T89" fmla="*/ 127 h 643"/>
                <a:gd name="T90" fmla="*/ 843 w 1006"/>
                <a:gd name="T91" fmla="*/ 179 h 643"/>
                <a:gd name="T92" fmla="*/ 852 w 1006"/>
                <a:gd name="T93" fmla="*/ 200 h 643"/>
                <a:gd name="T94" fmla="*/ 860 w 1006"/>
                <a:gd name="T95" fmla="*/ 240 h 643"/>
                <a:gd name="T96" fmla="*/ 838 w 1006"/>
                <a:gd name="T97" fmla="*/ 303 h 6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006" h="643">
                  <a:moveTo>
                    <a:pt x="992" y="228"/>
                  </a:moveTo>
                  <a:cubicBezTo>
                    <a:pt x="958" y="208"/>
                    <a:pt x="912" y="205"/>
                    <a:pt x="873" y="217"/>
                  </a:cubicBezTo>
                  <a:cubicBezTo>
                    <a:pt x="868" y="176"/>
                    <a:pt x="841" y="140"/>
                    <a:pt x="809" y="114"/>
                  </a:cubicBezTo>
                  <a:cubicBezTo>
                    <a:pt x="796" y="104"/>
                    <a:pt x="796" y="104"/>
                    <a:pt x="796" y="104"/>
                  </a:cubicBezTo>
                  <a:cubicBezTo>
                    <a:pt x="785" y="116"/>
                    <a:pt x="785" y="116"/>
                    <a:pt x="785" y="116"/>
                  </a:cubicBezTo>
                  <a:cubicBezTo>
                    <a:pt x="764" y="141"/>
                    <a:pt x="757" y="182"/>
                    <a:pt x="760" y="214"/>
                  </a:cubicBezTo>
                  <a:cubicBezTo>
                    <a:pt x="762" y="237"/>
                    <a:pt x="770" y="261"/>
                    <a:pt x="784" y="280"/>
                  </a:cubicBezTo>
                  <a:cubicBezTo>
                    <a:pt x="773" y="286"/>
                    <a:pt x="761" y="291"/>
                    <a:pt x="750" y="295"/>
                  </a:cubicBezTo>
                  <a:cubicBezTo>
                    <a:pt x="727" y="303"/>
                    <a:pt x="702" y="307"/>
                    <a:pt x="678" y="307"/>
                  </a:cubicBezTo>
                  <a:cubicBezTo>
                    <a:pt x="627" y="307"/>
                    <a:pt x="627" y="307"/>
                    <a:pt x="627" y="307"/>
                  </a:cubicBezTo>
                  <a:cubicBezTo>
                    <a:pt x="627" y="203"/>
                    <a:pt x="627" y="203"/>
                    <a:pt x="627" y="203"/>
                  </a:cubicBezTo>
                  <a:cubicBezTo>
                    <a:pt x="524" y="203"/>
                    <a:pt x="524" y="203"/>
                    <a:pt x="524" y="203"/>
                  </a:cubicBezTo>
                  <a:cubicBezTo>
                    <a:pt x="524" y="0"/>
                    <a:pt x="524" y="0"/>
                    <a:pt x="524" y="0"/>
                  </a:cubicBezTo>
                  <a:cubicBezTo>
                    <a:pt x="401" y="0"/>
                    <a:pt x="401" y="0"/>
                    <a:pt x="401" y="0"/>
                  </a:cubicBezTo>
                  <a:cubicBezTo>
                    <a:pt x="401" y="102"/>
                    <a:pt x="401" y="102"/>
                    <a:pt x="401" y="102"/>
                  </a:cubicBezTo>
                  <a:cubicBezTo>
                    <a:pt x="197" y="102"/>
                    <a:pt x="197" y="102"/>
                    <a:pt x="197" y="102"/>
                  </a:cubicBezTo>
                  <a:cubicBezTo>
                    <a:pt x="197" y="203"/>
                    <a:pt x="197" y="203"/>
                    <a:pt x="197" y="203"/>
                  </a:cubicBezTo>
                  <a:cubicBezTo>
                    <a:pt x="94" y="203"/>
                    <a:pt x="94" y="203"/>
                    <a:pt x="94" y="203"/>
                  </a:cubicBezTo>
                  <a:cubicBezTo>
                    <a:pt x="94" y="307"/>
                    <a:pt x="94" y="307"/>
                    <a:pt x="94" y="307"/>
                  </a:cubicBezTo>
                  <a:cubicBezTo>
                    <a:pt x="7" y="307"/>
                    <a:pt x="7" y="307"/>
                    <a:pt x="7" y="307"/>
                  </a:cubicBezTo>
                  <a:cubicBezTo>
                    <a:pt x="5" y="322"/>
                    <a:pt x="5" y="322"/>
                    <a:pt x="5" y="322"/>
                  </a:cubicBezTo>
                  <a:cubicBezTo>
                    <a:pt x="0" y="373"/>
                    <a:pt x="8" y="425"/>
                    <a:pt x="29" y="472"/>
                  </a:cubicBezTo>
                  <a:cubicBezTo>
                    <a:pt x="38" y="490"/>
                    <a:pt x="38" y="490"/>
                    <a:pt x="38" y="490"/>
                  </a:cubicBezTo>
                  <a:cubicBezTo>
                    <a:pt x="39" y="492"/>
                    <a:pt x="39" y="492"/>
                    <a:pt x="39" y="492"/>
                  </a:cubicBezTo>
                  <a:cubicBezTo>
                    <a:pt x="102" y="598"/>
                    <a:pt x="213" y="643"/>
                    <a:pt x="334" y="643"/>
                  </a:cubicBezTo>
                  <a:cubicBezTo>
                    <a:pt x="568" y="643"/>
                    <a:pt x="761" y="539"/>
                    <a:pt x="850" y="320"/>
                  </a:cubicBezTo>
                  <a:cubicBezTo>
                    <a:pt x="909" y="324"/>
                    <a:pt x="970" y="306"/>
                    <a:pt x="999" y="250"/>
                  </a:cubicBezTo>
                  <a:cubicBezTo>
                    <a:pt x="1006" y="236"/>
                    <a:pt x="1006" y="236"/>
                    <a:pt x="1006" y="236"/>
                  </a:cubicBezTo>
                  <a:lnTo>
                    <a:pt x="992" y="228"/>
                  </a:lnTo>
                  <a:close/>
                  <a:moveTo>
                    <a:pt x="521" y="220"/>
                  </a:moveTo>
                  <a:cubicBezTo>
                    <a:pt x="610" y="220"/>
                    <a:pt x="610" y="220"/>
                    <a:pt x="610" y="220"/>
                  </a:cubicBezTo>
                  <a:cubicBezTo>
                    <a:pt x="610" y="308"/>
                    <a:pt x="610" y="308"/>
                    <a:pt x="610" y="308"/>
                  </a:cubicBezTo>
                  <a:cubicBezTo>
                    <a:pt x="521" y="308"/>
                    <a:pt x="521" y="308"/>
                    <a:pt x="521" y="308"/>
                  </a:cubicBezTo>
                  <a:lnTo>
                    <a:pt x="521" y="220"/>
                  </a:lnTo>
                  <a:close/>
                  <a:moveTo>
                    <a:pt x="418" y="17"/>
                  </a:moveTo>
                  <a:cubicBezTo>
                    <a:pt x="507" y="17"/>
                    <a:pt x="507" y="17"/>
                    <a:pt x="507" y="17"/>
                  </a:cubicBezTo>
                  <a:cubicBezTo>
                    <a:pt x="507" y="105"/>
                    <a:pt x="507" y="105"/>
                    <a:pt x="507" y="105"/>
                  </a:cubicBezTo>
                  <a:cubicBezTo>
                    <a:pt x="418" y="105"/>
                    <a:pt x="418" y="105"/>
                    <a:pt x="418" y="105"/>
                  </a:cubicBezTo>
                  <a:lnTo>
                    <a:pt x="418" y="17"/>
                  </a:lnTo>
                  <a:close/>
                  <a:moveTo>
                    <a:pt x="418" y="118"/>
                  </a:moveTo>
                  <a:cubicBezTo>
                    <a:pt x="507" y="118"/>
                    <a:pt x="507" y="118"/>
                    <a:pt x="507" y="118"/>
                  </a:cubicBezTo>
                  <a:cubicBezTo>
                    <a:pt x="507" y="206"/>
                    <a:pt x="507" y="206"/>
                    <a:pt x="507" y="206"/>
                  </a:cubicBezTo>
                  <a:cubicBezTo>
                    <a:pt x="418" y="206"/>
                    <a:pt x="418" y="206"/>
                    <a:pt x="418" y="206"/>
                  </a:cubicBezTo>
                  <a:lnTo>
                    <a:pt x="418" y="118"/>
                  </a:lnTo>
                  <a:close/>
                  <a:moveTo>
                    <a:pt x="418" y="220"/>
                  </a:moveTo>
                  <a:cubicBezTo>
                    <a:pt x="507" y="220"/>
                    <a:pt x="507" y="220"/>
                    <a:pt x="507" y="220"/>
                  </a:cubicBezTo>
                  <a:cubicBezTo>
                    <a:pt x="507" y="308"/>
                    <a:pt x="507" y="308"/>
                    <a:pt x="507" y="308"/>
                  </a:cubicBezTo>
                  <a:cubicBezTo>
                    <a:pt x="418" y="308"/>
                    <a:pt x="418" y="308"/>
                    <a:pt x="418" y="308"/>
                  </a:cubicBezTo>
                  <a:lnTo>
                    <a:pt x="418" y="220"/>
                  </a:lnTo>
                  <a:close/>
                  <a:moveTo>
                    <a:pt x="316" y="118"/>
                  </a:moveTo>
                  <a:cubicBezTo>
                    <a:pt x="405" y="118"/>
                    <a:pt x="405" y="118"/>
                    <a:pt x="405" y="118"/>
                  </a:cubicBezTo>
                  <a:cubicBezTo>
                    <a:pt x="405" y="206"/>
                    <a:pt x="405" y="206"/>
                    <a:pt x="405" y="206"/>
                  </a:cubicBezTo>
                  <a:cubicBezTo>
                    <a:pt x="316" y="206"/>
                    <a:pt x="316" y="206"/>
                    <a:pt x="316" y="206"/>
                  </a:cubicBezTo>
                  <a:lnTo>
                    <a:pt x="316" y="118"/>
                  </a:lnTo>
                  <a:close/>
                  <a:moveTo>
                    <a:pt x="316" y="220"/>
                  </a:moveTo>
                  <a:cubicBezTo>
                    <a:pt x="405" y="220"/>
                    <a:pt x="405" y="220"/>
                    <a:pt x="405" y="220"/>
                  </a:cubicBezTo>
                  <a:cubicBezTo>
                    <a:pt x="405" y="308"/>
                    <a:pt x="405" y="308"/>
                    <a:pt x="405" y="308"/>
                  </a:cubicBezTo>
                  <a:cubicBezTo>
                    <a:pt x="316" y="308"/>
                    <a:pt x="316" y="308"/>
                    <a:pt x="316" y="308"/>
                  </a:cubicBezTo>
                  <a:lnTo>
                    <a:pt x="316" y="220"/>
                  </a:lnTo>
                  <a:close/>
                  <a:moveTo>
                    <a:pt x="214" y="118"/>
                  </a:moveTo>
                  <a:cubicBezTo>
                    <a:pt x="302" y="118"/>
                    <a:pt x="302" y="118"/>
                    <a:pt x="302" y="118"/>
                  </a:cubicBezTo>
                  <a:cubicBezTo>
                    <a:pt x="302" y="206"/>
                    <a:pt x="302" y="206"/>
                    <a:pt x="302" y="206"/>
                  </a:cubicBezTo>
                  <a:cubicBezTo>
                    <a:pt x="214" y="206"/>
                    <a:pt x="214" y="206"/>
                    <a:pt x="214" y="206"/>
                  </a:cubicBezTo>
                  <a:lnTo>
                    <a:pt x="214" y="118"/>
                  </a:lnTo>
                  <a:close/>
                  <a:moveTo>
                    <a:pt x="214" y="220"/>
                  </a:moveTo>
                  <a:cubicBezTo>
                    <a:pt x="302" y="220"/>
                    <a:pt x="302" y="220"/>
                    <a:pt x="302" y="220"/>
                  </a:cubicBezTo>
                  <a:cubicBezTo>
                    <a:pt x="302" y="308"/>
                    <a:pt x="302" y="308"/>
                    <a:pt x="302" y="308"/>
                  </a:cubicBezTo>
                  <a:cubicBezTo>
                    <a:pt x="214" y="308"/>
                    <a:pt x="214" y="308"/>
                    <a:pt x="214" y="308"/>
                  </a:cubicBezTo>
                  <a:lnTo>
                    <a:pt x="214" y="220"/>
                  </a:lnTo>
                  <a:close/>
                  <a:moveTo>
                    <a:pt x="111" y="220"/>
                  </a:moveTo>
                  <a:cubicBezTo>
                    <a:pt x="200" y="220"/>
                    <a:pt x="200" y="220"/>
                    <a:pt x="200" y="220"/>
                  </a:cubicBezTo>
                  <a:cubicBezTo>
                    <a:pt x="200" y="308"/>
                    <a:pt x="200" y="308"/>
                    <a:pt x="200" y="308"/>
                  </a:cubicBezTo>
                  <a:cubicBezTo>
                    <a:pt x="111" y="308"/>
                    <a:pt x="111" y="308"/>
                    <a:pt x="111" y="308"/>
                  </a:cubicBezTo>
                  <a:lnTo>
                    <a:pt x="111" y="220"/>
                  </a:lnTo>
                  <a:close/>
                  <a:moveTo>
                    <a:pt x="838" y="303"/>
                  </a:moveTo>
                  <a:cubicBezTo>
                    <a:pt x="757" y="517"/>
                    <a:pt x="576" y="618"/>
                    <a:pt x="362" y="626"/>
                  </a:cubicBezTo>
                  <a:cubicBezTo>
                    <a:pt x="362" y="626"/>
                    <a:pt x="362" y="626"/>
                    <a:pt x="362" y="626"/>
                  </a:cubicBezTo>
                  <a:cubicBezTo>
                    <a:pt x="361" y="626"/>
                    <a:pt x="359" y="626"/>
                    <a:pt x="358" y="626"/>
                  </a:cubicBezTo>
                  <a:cubicBezTo>
                    <a:pt x="356" y="626"/>
                    <a:pt x="354" y="626"/>
                    <a:pt x="353" y="626"/>
                  </a:cubicBezTo>
                  <a:cubicBezTo>
                    <a:pt x="347" y="626"/>
                    <a:pt x="340" y="626"/>
                    <a:pt x="334" y="626"/>
                  </a:cubicBezTo>
                  <a:cubicBezTo>
                    <a:pt x="329" y="626"/>
                    <a:pt x="324" y="626"/>
                    <a:pt x="319" y="626"/>
                  </a:cubicBezTo>
                  <a:cubicBezTo>
                    <a:pt x="316" y="626"/>
                    <a:pt x="314" y="626"/>
                    <a:pt x="311" y="626"/>
                  </a:cubicBezTo>
                  <a:cubicBezTo>
                    <a:pt x="306" y="625"/>
                    <a:pt x="301" y="625"/>
                    <a:pt x="296" y="625"/>
                  </a:cubicBezTo>
                  <a:cubicBezTo>
                    <a:pt x="295" y="624"/>
                    <a:pt x="295" y="624"/>
                    <a:pt x="294" y="624"/>
                  </a:cubicBezTo>
                  <a:cubicBezTo>
                    <a:pt x="192" y="616"/>
                    <a:pt x="133" y="577"/>
                    <a:pt x="83" y="528"/>
                  </a:cubicBezTo>
                  <a:cubicBezTo>
                    <a:pt x="100" y="529"/>
                    <a:pt x="116" y="529"/>
                    <a:pt x="131" y="529"/>
                  </a:cubicBezTo>
                  <a:cubicBezTo>
                    <a:pt x="144" y="529"/>
                    <a:pt x="157" y="529"/>
                    <a:pt x="168" y="528"/>
                  </a:cubicBezTo>
                  <a:cubicBezTo>
                    <a:pt x="170" y="528"/>
                    <a:pt x="171" y="528"/>
                    <a:pt x="172" y="528"/>
                  </a:cubicBezTo>
                  <a:cubicBezTo>
                    <a:pt x="172" y="528"/>
                    <a:pt x="172" y="528"/>
                    <a:pt x="172" y="528"/>
                  </a:cubicBezTo>
                  <a:cubicBezTo>
                    <a:pt x="172" y="528"/>
                    <a:pt x="172" y="528"/>
                    <a:pt x="172" y="528"/>
                  </a:cubicBezTo>
                  <a:cubicBezTo>
                    <a:pt x="183" y="527"/>
                    <a:pt x="194" y="526"/>
                    <a:pt x="204" y="525"/>
                  </a:cubicBezTo>
                  <a:cubicBezTo>
                    <a:pt x="204" y="525"/>
                    <a:pt x="204" y="525"/>
                    <a:pt x="204" y="525"/>
                  </a:cubicBezTo>
                  <a:cubicBezTo>
                    <a:pt x="207" y="525"/>
                    <a:pt x="210" y="524"/>
                    <a:pt x="214" y="524"/>
                  </a:cubicBezTo>
                  <a:cubicBezTo>
                    <a:pt x="214" y="524"/>
                    <a:pt x="214" y="524"/>
                    <a:pt x="214" y="523"/>
                  </a:cubicBezTo>
                  <a:cubicBezTo>
                    <a:pt x="217" y="523"/>
                    <a:pt x="220" y="523"/>
                    <a:pt x="223" y="522"/>
                  </a:cubicBezTo>
                  <a:cubicBezTo>
                    <a:pt x="224" y="522"/>
                    <a:pt x="224" y="522"/>
                    <a:pt x="225" y="522"/>
                  </a:cubicBezTo>
                  <a:cubicBezTo>
                    <a:pt x="227" y="521"/>
                    <a:pt x="230" y="521"/>
                    <a:pt x="232" y="520"/>
                  </a:cubicBezTo>
                  <a:cubicBezTo>
                    <a:pt x="233" y="520"/>
                    <a:pt x="234" y="520"/>
                    <a:pt x="234" y="520"/>
                  </a:cubicBezTo>
                  <a:cubicBezTo>
                    <a:pt x="237" y="519"/>
                    <a:pt x="239" y="519"/>
                    <a:pt x="241" y="518"/>
                  </a:cubicBezTo>
                  <a:cubicBezTo>
                    <a:pt x="241" y="518"/>
                    <a:pt x="241" y="518"/>
                    <a:pt x="242" y="518"/>
                  </a:cubicBezTo>
                  <a:cubicBezTo>
                    <a:pt x="244" y="517"/>
                    <a:pt x="247" y="517"/>
                    <a:pt x="249" y="516"/>
                  </a:cubicBezTo>
                  <a:cubicBezTo>
                    <a:pt x="249" y="516"/>
                    <a:pt x="249" y="516"/>
                    <a:pt x="250" y="516"/>
                  </a:cubicBezTo>
                  <a:cubicBezTo>
                    <a:pt x="250" y="516"/>
                    <a:pt x="250" y="516"/>
                    <a:pt x="250" y="516"/>
                  </a:cubicBezTo>
                  <a:cubicBezTo>
                    <a:pt x="252" y="515"/>
                    <a:pt x="253" y="515"/>
                    <a:pt x="255" y="514"/>
                  </a:cubicBezTo>
                  <a:cubicBezTo>
                    <a:pt x="257" y="514"/>
                    <a:pt x="259" y="513"/>
                    <a:pt x="261" y="512"/>
                  </a:cubicBezTo>
                  <a:cubicBezTo>
                    <a:pt x="262" y="512"/>
                    <a:pt x="263" y="512"/>
                    <a:pt x="264" y="511"/>
                  </a:cubicBezTo>
                  <a:cubicBezTo>
                    <a:pt x="265" y="509"/>
                    <a:pt x="266" y="508"/>
                    <a:pt x="266" y="506"/>
                  </a:cubicBezTo>
                  <a:cubicBezTo>
                    <a:pt x="266" y="505"/>
                    <a:pt x="266" y="503"/>
                    <a:pt x="266" y="502"/>
                  </a:cubicBezTo>
                  <a:cubicBezTo>
                    <a:pt x="266" y="502"/>
                    <a:pt x="265" y="501"/>
                    <a:pt x="265" y="501"/>
                  </a:cubicBezTo>
                  <a:cubicBezTo>
                    <a:pt x="265" y="501"/>
                    <a:pt x="265" y="500"/>
                    <a:pt x="264" y="500"/>
                  </a:cubicBezTo>
                  <a:cubicBezTo>
                    <a:pt x="264" y="499"/>
                    <a:pt x="263" y="498"/>
                    <a:pt x="262" y="498"/>
                  </a:cubicBezTo>
                  <a:cubicBezTo>
                    <a:pt x="261" y="498"/>
                    <a:pt x="260" y="497"/>
                    <a:pt x="259" y="497"/>
                  </a:cubicBezTo>
                  <a:cubicBezTo>
                    <a:pt x="258" y="497"/>
                    <a:pt x="257" y="497"/>
                    <a:pt x="256" y="498"/>
                  </a:cubicBezTo>
                  <a:cubicBezTo>
                    <a:pt x="249" y="500"/>
                    <a:pt x="241" y="502"/>
                    <a:pt x="233" y="504"/>
                  </a:cubicBezTo>
                  <a:cubicBezTo>
                    <a:pt x="217" y="508"/>
                    <a:pt x="199" y="510"/>
                    <a:pt x="179" y="512"/>
                  </a:cubicBezTo>
                  <a:cubicBezTo>
                    <a:pt x="169" y="513"/>
                    <a:pt x="158" y="513"/>
                    <a:pt x="147" y="513"/>
                  </a:cubicBezTo>
                  <a:cubicBezTo>
                    <a:pt x="147" y="513"/>
                    <a:pt x="147" y="513"/>
                    <a:pt x="147" y="513"/>
                  </a:cubicBezTo>
                  <a:cubicBezTo>
                    <a:pt x="147" y="513"/>
                    <a:pt x="147" y="513"/>
                    <a:pt x="147" y="513"/>
                  </a:cubicBezTo>
                  <a:cubicBezTo>
                    <a:pt x="124" y="514"/>
                    <a:pt x="99" y="513"/>
                    <a:pt x="72" y="512"/>
                  </a:cubicBezTo>
                  <a:cubicBezTo>
                    <a:pt x="67" y="504"/>
                    <a:pt x="62" y="496"/>
                    <a:pt x="57" y="489"/>
                  </a:cubicBezTo>
                  <a:cubicBezTo>
                    <a:pt x="49" y="475"/>
                    <a:pt x="49" y="475"/>
                    <a:pt x="49" y="475"/>
                  </a:cubicBezTo>
                  <a:cubicBezTo>
                    <a:pt x="27" y="431"/>
                    <a:pt x="17" y="380"/>
                    <a:pt x="22" y="324"/>
                  </a:cubicBezTo>
                  <a:cubicBezTo>
                    <a:pt x="678" y="324"/>
                    <a:pt x="678" y="324"/>
                    <a:pt x="678" y="324"/>
                  </a:cubicBezTo>
                  <a:cubicBezTo>
                    <a:pt x="719" y="324"/>
                    <a:pt x="759" y="313"/>
                    <a:pt x="786" y="298"/>
                  </a:cubicBezTo>
                  <a:cubicBezTo>
                    <a:pt x="796" y="293"/>
                    <a:pt x="804" y="287"/>
                    <a:pt x="810" y="282"/>
                  </a:cubicBezTo>
                  <a:cubicBezTo>
                    <a:pt x="804" y="277"/>
                    <a:pt x="800" y="272"/>
                    <a:pt x="795" y="266"/>
                  </a:cubicBezTo>
                  <a:cubicBezTo>
                    <a:pt x="793" y="263"/>
                    <a:pt x="791" y="260"/>
                    <a:pt x="790" y="257"/>
                  </a:cubicBezTo>
                  <a:cubicBezTo>
                    <a:pt x="789" y="255"/>
                    <a:pt x="788" y="254"/>
                    <a:pt x="787" y="252"/>
                  </a:cubicBezTo>
                  <a:cubicBezTo>
                    <a:pt x="786" y="249"/>
                    <a:pt x="784" y="245"/>
                    <a:pt x="783" y="242"/>
                  </a:cubicBezTo>
                  <a:cubicBezTo>
                    <a:pt x="781" y="235"/>
                    <a:pt x="779" y="228"/>
                    <a:pt x="778" y="220"/>
                  </a:cubicBezTo>
                  <a:cubicBezTo>
                    <a:pt x="777" y="213"/>
                    <a:pt x="776" y="205"/>
                    <a:pt x="776" y="198"/>
                  </a:cubicBezTo>
                  <a:cubicBezTo>
                    <a:pt x="777" y="194"/>
                    <a:pt x="777" y="190"/>
                    <a:pt x="777" y="187"/>
                  </a:cubicBezTo>
                  <a:cubicBezTo>
                    <a:pt x="778" y="177"/>
                    <a:pt x="779" y="168"/>
                    <a:pt x="782" y="160"/>
                  </a:cubicBezTo>
                  <a:cubicBezTo>
                    <a:pt x="783" y="155"/>
                    <a:pt x="785" y="150"/>
                    <a:pt x="787" y="146"/>
                  </a:cubicBezTo>
                  <a:cubicBezTo>
                    <a:pt x="790" y="139"/>
                    <a:pt x="794" y="132"/>
                    <a:pt x="798" y="127"/>
                  </a:cubicBezTo>
                  <a:cubicBezTo>
                    <a:pt x="807" y="134"/>
                    <a:pt x="817" y="143"/>
                    <a:pt x="827" y="155"/>
                  </a:cubicBezTo>
                  <a:cubicBezTo>
                    <a:pt x="827" y="156"/>
                    <a:pt x="828" y="157"/>
                    <a:pt x="829" y="158"/>
                  </a:cubicBezTo>
                  <a:cubicBezTo>
                    <a:pt x="834" y="165"/>
                    <a:pt x="839" y="172"/>
                    <a:pt x="843" y="179"/>
                  </a:cubicBezTo>
                  <a:cubicBezTo>
                    <a:pt x="844" y="181"/>
                    <a:pt x="845" y="182"/>
                    <a:pt x="845" y="183"/>
                  </a:cubicBezTo>
                  <a:cubicBezTo>
                    <a:pt x="847" y="187"/>
                    <a:pt x="849" y="191"/>
                    <a:pt x="851" y="196"/>
                  </a:cubicBezTo>
                  <a:cubicBezTo>
                    <a:pt x="851" y="197"/>
                    <a:pt x="852" y="198"/>
                    <a:pt x="852" y="200"/>
                  </a:cubicBezTo>
                  <a:cubicBezTo>
                    <a:pt x="854" y="207"/>
                    <a:pt x="856" y="214"/>
                    <a:pt x="856" y="222"/>
                  </a:cubicBezTo>
                  <a:cubicBezTo>
                    <a:pt x="857" y="228"/>
                    <a:pt x="857" y="235"/>
                    <a:pt x="856" y="241"/>
                  </a:cubicBezTo>
                  <a:cubicBezTo>
                    <a:pt x="857" y="241"/>
                    <a:pt x="859" y="240"/>
                    <a:pt x="860" y="240"/>
                  </a:cubicBezTo>
                  <a:cubicBezTo>
                    <a:pt x="860" y="240"/>
                    <a:pt x="860" y="240"/>
                    <a:pt x="860" y="240"/>
                  </a:cubicBezTo>
                  <a:cubicBezTo>
                    <a:pt x="892" y="225"/>
                    <a:pt x="943" y="219"/>
                    <a:pt x="983" y="242"/>
                  </a:cubicBezTo>
                  <a:cubicBezTo>
                    <a:pt x="957" y="294"/>
                    <a:pt x="899" y="309"/>
                    <a:pt x="838" y="303"/>
                  </a:cubicBezTo>
                  <a:close/>
                </a:path>
              </a:pathLst>
            </a:custGeom>
            <a:solidFill>
              <a:srgbClr val="D83B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</a:endParaRPr>
            </a:p>
          </p:txBody>
        </p:sp>
        <p:sp>
          <p:nvSpPr>
            <p:cNvPr id="55" name="Rectangle 49">
              <a:extLst>
                <a:ext uri="{FF2B5EF4-FFF2-40B4-BE49-F238E27FC236}">
                  <a16:creationId xmlns:a16="http://schemas.microsoft.com/office/drawing/2014/main" id="{71D0F7EA-9918-4527-81A0-4198E4ACBD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2313" y="2695577"/>
              <a:ext cx="4763" cy="52388"/>
            </a:xfrm>
            <a:prstGeom prst="rect">
              <a:avLst/>
            </a:prstGeom>
            <a:solidFill>
              <a:srgbClr val="D83B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</a:endParaRPr>
            </a:p>
          </p:txBody>
        </p:sp>
        <p:sp>
          <p:nvSpPr>
            <p:cNvPr id="56" name="Rectangle 50">
              <a:extLst>
                <a:ext uri="{FF2B5EF4-FFF2-40B4-BE49-F238E27FC236}">
                  <a16:creationId xmlns:a16="http://schemas.microsoft.com/office/drawing/2014/main" id="{9A0ACAB2-5329-493F-801D-E42BBFD789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01838" y="2695577"/>
              <a:ext cx="6350" cy="52388"/>
            </a:xfrm>
            <a:prstGeom prst="rect">
              <a:avLst/>
            </a:prstGeom>
            <a:solidFill>
              <a:srgbClr val="D83B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</a:endParaRPr>
            </a:p>
          </p:txBody>
        </p:sp>
        <p:sp>
          <p:nvSpPr>
            <p:cNvPr id="57" name="Rectangle 51">
              <a:extLst>
                <a:ext uri="{FF2B5EF4-FFF2-40B4-BE49-F238E27FC236}">
                  <a16:creationId xmlns:a16="http://schemas.microsoft.com/office/drawing/2014/main" id="{91312150-9750-4EBE-B638-FF1211558A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1363" y="2695577"/>
              <a:ext cx="6350" cy="52388"/>
            </a:xfrm>
            <a:prstGeom prst="rect">
              <a:avLst/>
            </a:prstGeom>
            <a:solidFill>
              <a:srgbClr val="D83B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</a:endParaRPr>
            </a:p>
          </p:txBody>
        </p:sp>
        <p:sp>
          <p:nvSpPr>
            <p:cNvPr id="58" name="Rectangle 52">
              <a:extLst>
                <a:ext uri="{FF2B5EF4-FFF2-40B4-BE49-F238E27FC236}">
                  <a16:creationId xmlns:a16="http://schemas.microsoft.com/office/drawing/2014/main" id="{80F9A358-ED24-4C06-8E8A-4060BF3DB7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05026" y="2622552"/>
              <a:ext cx="4763" cy="52388"/>
            </a:xfrm>
            <a:prstGeom prst="rect">
              <a:avLst/>
            </a:prstGeom>
            <a:solidFill>
              <a:srgbClr val="D83B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</a:endParaRPr>
            </a:p>
          </p:txBody>
        </p:sp>
        <p:sp>
          <p:nvSpPr>
            <p:cNvPr id="59" name="Rectangle 53">
              <a:extLst>
                <a:ext uri="{FF2B5EF4-FFF2-40B4-BE49-F238E27FC236}">
                  <a16:creationId xmlns:a16="http://schemas.microsoft.com/office/drawing/2014/main" id="{D3F2B152-5FE4-4ACF-B75D-2380570649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70113" y="2695577"/>
              <a:ext cx="4763" cy="52388"/>
            </a:xfrm>
            <a:prstGeom prst="rect">
              <a:avLst/>
            </a:prstGeom>
            <a:solidFill>
              <a:srgbClr val="D83B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</a:endParaRPr>
            </a:p>
          </p:txBody>
        </p:sp>
        <p:sp>
          <p:nvSpPr>
            <p:cNvPr id="60" name="Rectangle 54">
              <a:extLst>
                <a:ext uri="{FF2B5EF4-FFF2-40B4-BE49-F238E27FC236}">
                  <a16:creationId xmlns:a16="http://schemas.microsoft.com/office/drawing/2014/main" id="{E0BB5B97-1C61-4EAB-ADCA-2F341E9F1B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57401" y="2622552"/>
              <a:ext cx="4763" cy="52388"/>
            </a:xfrm>
            <a:prstGeom prst="rect">
              <a:avLst/>
            </a:prstGeom>
            <a:solidFill>
              <a:srgbClr val="D83B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</a:endParaRPr>
            </a:p>
          </p:txBody>
        </p:sp>
        <p:sp>
          <p:nvSpPr>
            <p:cNvPr id="61" name="Rectangle 55">
              <a:extLst>
                <a:ext uri="{FF2B5EF4-FFF2-40B4-BE49-F238E27FC236}">
                  <a16:creationId xmlns:a16="http://schemas.microsoft.com/office/drawing/2014/main" id="{FDBD33F3-EE04-456B-8E85-46359506DC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66926" y="2622552"/>
              <a:ext cx="4763" cy="52388"/>
            </a:xfrm>
            <a:prstGeom prst="rect">
              <a:avLst/>
            </a:prstGeom>
            <a:solidFill>
              <a:srgbClr val="D83B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</a:endParaRPr>
            </a:p>
          </p:txBody>
        </p:sp>
        <p:sp>
          <p:nvSpPr>
            <p:cNvPr id="62" name="Rectangle 56">
              <a:extLst>
                <a:ext uri="{FF2B5EF4-FFF2-40B4-BE49-F238E27FC236}">
                  <a16:creationId xmlns:a16="http://schemas.microsoft.com/office/drawing/2014/main" id="{EF04A19B-8427-4335-8C94-C9C0FD694D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49476" y="2695577"/>
              <a:ext cx="6350" cy="52388"/>
            </a:xfrm>
            <a:prstGeom prst="rect">
              <a:avLst/>
            </a:prstGeom>
            <a:solidFill>
              <a:srgbClr val="D83B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</a:endParaRPr>
            </a:p>
          </p:txBody>
        </p:sp>
        <p:sp>
          <p:nvSpPr>
            <p:cNvPr id="63" name="Rectangle 57">
              <a:extLst>
                <a:ext uri="{FF2B5EF4-FFF2-40B4-BE49-F238E27FC236}">
                  <a16:creationId xmlns:a16="http://schemas.microsoft.com/office/drawing/2014/main" id="{6D2B3487-6231-478E-ADE3-6673E87D56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60588" y="2695577"/>
              <a:ext cx="4763" cy="52388"/>
            </a:xfrm>
            <a:prstGeom prst="rect">
              <a:avLst/>
            </a:prstGeom>
            <a:solidFill>
              <a:srgbClr val="D83B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</a:endParaRPr>
            </a:p>
          </p:txBody>
        </p:sp>
        <p:sp>
          <p:nvSpPr>
            <p:cNvPr id="64" name="Rectangle 58">
              <a:extLst>
                <a:ext uri="{FF2B5EF4-FFF2-40B4-BE49-F238E27FC236}">
                  <a16:creationId xmlns:a16="http://schemas.microsoft.com/office/drawing/2014/main" id="{A1B55690-5D3F-4EE2-8389-69BBA8A981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79638" y="2695577"/>
              <a:ext cx="4763" cy="52388"/>
            </a:xfrm>
            <a:prstGeom prst="rect">
              <a:avLst/>
            </a:prstGeom>
            <a:solidFill>
              <a:srgbClr val="D83B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</a:endParaRPr>
            </a:p>
          </p:txBody>
        </p:sp>
        <p:sp>
          <p:nvSpPr>
            <p:cNvPr id="65" name="Rectangle 59">
              <a:extLst>
                <a:ext uri="{FF2B5EF4-FFF2-40B4-BE49-F238E27FC236}">
                  <a16:creationId xmlns:a16="http://schemas.microsoft.com/office/drawing/2014/main" id="{D330B479-9595-4ECB-9440-7971664641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39951" y="2695577"/>
              <a:ext cx="6350" cy="52388"/>
            </a:xfrm>
            <a:prstGeom prst="rect">
              <a:avLst/>
            </a:prstGeom>
            <a:solidFill>
              <a:srgbClr val="D83B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</a:endParaRPr>
            </a:p>
          </p:txBody>
        </p:sp>
        <p:sp>
          <p:nvSpPr>
            <p:cNvPr id="66" name="Rectangle 60">
              <a:extLst>
                <a:ext uri="{FF2B5EF4-FFF2-40B4-BE49-F238E27FC236}">
                  <a16:creationId xmlns:a16="http://schemas.microsoft.com/office/drawing/2014/main" id="{CE68C2F0-47D2-47D0-83DC-5FBB6B5AD6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85976" y="2622552"/>
              <a:ext cx="4763" cy="52388"/>
            </a:xfrm>
            <a:prstGeom prst="rect">
              <a:avLst/>
            </a:prstGeom>
            <a:solidFill>
              <a:srgbClr val="D83B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</a:endParaRPr>
            </a:p>
          </p:txBody>
        </p:sp>
        <p:sp>
          <p:nvSpPr>
            <p:cNvPr id="67" name="Rectangle 61">
              <a:extLst>
                <a:ext uri="{FF2B5EF4-FFF2-40B4-BE49-F238E27FC236}">
                  <a16:creationId xmlns:a16="http://schemas.microsoft.com/office/drawing/2014/main" id="{FBCDC04B-B6F5-4E19-A2DA-0CE039D779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30426" y="2695577"/>
              <a:ext cx="4763" cy="52388"/>
            </a:xfrm>
            <a:prstGeom prst="rect">
              <a:avLst/>
            </a:prstGeom>
            <a:solidFill>
              <a:srgbClr val="D83B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</a:endParaRPr>
            </a:p>
          </p:txBody>
        </p:sp>
        <p:sp>
          <p:nvSpPr>
            <p:cNvPr id="68" name="Rectangle 62">
              <a:extLst>
                <a:ext uri="{FF2B5EF4-FFF2-40B4-BE49-F238E27FC236}">
                  <a16:creationId xmlns:a16="http://schemas.microsoft.com/office/drawing/2014/main" id="{16F5575E-4F13-4053-BEC5-C95F4B4B86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76451" y="2622552"/>
              <a:ext cx="4763" cy="52388"/>
            </a:xfrm>
            <a:prstGeom prst="rect">
              <a:avLst/>
            </a:prstGeom>
            <a:solidFill>
              <a:srgbClr val="D83B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</a:endParaRPr>
            </a:p>
          </p:txBody>
        </p:sp>
      </p:grpSp>
      <p:cxnSp>
        <p:nvCxnSpPr>
          <p:cNvPr id="69" name="Straight Connector 93">
            <a:extLst>
              <a:ext uri="{FF2B5EF4-FFF2-40B4-BE49-F238E27FC236}">
                <a16:creationId xmlns:a16="http://schemas.microsoft.com/office/drawing/2014/main" id="{00A98C8A-7A63-4FA5-AAF2-8223DC4AB485}"/>
              </a:ext>
            </a:extLst>
          </p:cNvPr>
          <p:cNvCxnSpPr>
            <a:cxnSpLocks/>
          </p:cNvCxnSpPr>
          <p:nvPr/>
        </p:nvCxnSpPr>
        <p:spPr>
          <a:xfrm>
            <a:off x="8052189" y="2184930"/>
            <a:ext cx="0" cy="3559834"/>
          </a:xfrm>
          <a:prstGeom prst="line">
            <a:avLst/>
          </a:prstGeom>
          <a:noFill/>
          <a:ln w="12700" cap="flat" cmpd="sng" algn="ctr">
            <a:solidFill>
              <a:srgbClr val="D83B01"/>
            </a:solidFill>
            <a:prstDash val="dash"/>
            <a:headEnd type="none"/>
            <a:tailEnd type="none"/>
          </a:ln>
          <a:effectLst/>
        </p:spPr>
      </p:cxnSp>
      <p:cxnSp>
        <p:nvCxnSpPr>
          <p:cNvPr id="70" name="Straight Arrow Connector 95">
            <a:extLst>
              <a:ext uri="{FF2B5EF4-FFF2-40B4-BE49-F238E27FC236}">
                <a16:creationId xmlns:a16="http://schemas.microsoft.com/office/drawing/2014/main" id="{C832A54B-0130-4D97-BA4D-57487E20DE82}"/>
              </a:ext>
            </a:extLst>
          </p:cNvPr>
          <p:cNvCxnSpPr>
            <a:cxnSpLocks/>
          </p:cNvCxnSpPr>
          <p:nvPr/>
        </p:nvCxnSpPr>
        <p:spPr>
          <a:xfrm>
            <a:off x="8092573" y="2184930"/>
            <a:ext cx="582096" cy="4476"/>
          </a:xfrm>
          <a:prstGeom prst="straightConnector1">
            <a:avLst/>
          </a:prstGeom>
          <a:noFill/>
          <a:ln w="12700" cap="flat" cmpd="sng" algn="ctr">
            <a:solidFill>
              <a:srgbClr val="D83B01"/>
            </a:solidFill>
            <a:prstDash val="dash"/>
            <a:headEnd type="none"/>
            <a:tailEnd type="triangle"/>
          </a:ln>
          <a:effectLst/>
        </p:spPr>
      </p:cxnSp>
      <p:cxnSp>
        <p:nvCxnSpPr>
          <p:cNvPr id="71" name="Straight Arrow Connector 101">
            <a:extLst>
              <a:ext uri="{FF2B5EF4-FFF2-40B4-BE49-F238E27FC236}">
                <a16:creationId xmlns:a16="http://schemas.microsoft.com/office/drawing/2014/main" id="{56CA8858-4BA4-43E2-81E1-A20D50D7ECE1}"/>
              </a:ext>
            </a:extLst>
          </p:cNvPr>
          <p:cNvCxnSpPr>
            <a:cxnSpLocks/>
          </p:cNvCxnSpPr>
          <p:nvPr/>
        </p:nvCxnSpPr>
        <p:spPr>
          <a:xfrm>
            <a:off x="8092573" y="2891861"/>
            <a:ext cx="582096" cy="4476"/>
          </a:xfrm>
          <a:prstGeom prst="straightConnector1">
            <a:avLst/>
          </a:prstGeom>
          <a:noFill/>
          <a:ln w="12700" cap="flat" cmpd="sng" algn="ctr">
            <a:solidFill>
              <a:srgbClr val="D83B01"/>
            </a:solidFill>
            <a:prstDash val="dash"/>
            <a:headEnd type="none"/>
            <a:tailEnd type="triangle"/>
          </a:ln>
          <a:effectLst/>
        </p:spPr>
      </p:cxnSp>
      <p:cxnSp>
        <p:nvCxnSpPr>
          <p:cNvPr id="72" name="Straight Arrow Connector 102">
            <a:extLst>
              <a:ext uri="{FF2B5EF4-FFF2-40B4-BE49-F238E27FC236}">
                <a16:creationId xmlns:a16="http://schemas.microsoft.com/office/drawing/2014/main" id="{503C6061-7D50-480E-BF35-CC04DB6308FC}"/>
              </a:ext>
            </a:extLst>
          </p:cNvPr>
          <p:cNvCxnSpPr>
            <a:cxnSpLocks/>
          </p:cNvCxnSpPr>
          <p:nvPr/>
        </p:nvCxnSpPr>
        <p:spPr>
          <a:xfrm>
            <a:off x="8092573" y="3598791"/>
            <a:ext cx="582096" cy="4476"/>
          </a:xfrm>
          <a:prstGeom prst="straightConnector1">
            <a:avLst/>
          </a:prstGeom>
          <a:noFill/>
          <a:ln w="12700" cap="flat" cmpd="sng" algn="ctr">
            <a:solidFill>
              <a:srgbClr val="D83B01"/>
            </a:solidFill>
            <a:prstDash val="dash"/>
            <a:headEnd type="none"/>
            <a:tailEnd type="triangle"/>
          </a:ln>
          <a:effectLst/>
        </p:spPr>
      </p:cxnSp>
      <p:cxnSp>
        <p:nvCxnSpPr>
          <p:cNvPr id="73" name="Straight Arrow Connector 103">
            <a:extLst>
              <a:ext uri="{FF2B5EF4-FFF2-40B4-BE49-F238E27FC236}">
                <a16:creationId xmlns:a16="http://schemas.microsoft.com/office/drawing/2014/main" id="{17CBA045-4E92-461D-A61E-E9D748EAFE83}"/>
              </a:ext>
            </a:extLst>
          </p:cNvPr>
          <p:cNvCxnSpPr>
            <a:cxnSpLocks/>
          </p:cNvCxnSpPr>
          <p:nvPr/>
        </p:nvCxnSpPr>
        <p:spPr>
          <a:xfrm>
            <a:off x="8092573" y="4305722"/>
            <a:ext cx="582096" cy="4476"/>
          </a:xfrm>
          <a:prstGeom prst="straightConnector1">
            <a:avLst/>
          </a:prstGeom>
          <a:noFill/>
          <a:ln w="12700" cap="flat" cmpd="sng" algn="ctr">
            <a:solidFill>
              <a:srgbClr val="D83B01"/>
            </a:solidFill>
            <a:prstDash val="dash"/>
            <a:headEnd type="none"/>
            <a:tailEnd type="triangle"/>
          </a:ln>
          <a:effectLst/>
        </p:spPr>
      </p:cxnSp>
      <p:cxnSp>
        <p:nvCxnSpPr>
          <p:cNvPr id="74" name="Straight Arrow Connector 106">
            <a:extLst>
              <a:ext uri="{FF2B5EF4-FFF2-40B4-BE49-F238E27FC236}">
                <a16:creationId xmlns:a16="http://schemas.microsoft.com/office/drawing/2014/main" id="{7051590D-86FE-477F-BC01-5091DA056CB3}"/>
              </a:ext>
            </a:extLst>
          </p:cNvPr>
          <p:cNvCxnSpPr>
            <a:cxnSpLocks/>
          </p:cNvCxnSpPr>
          <p:nvPr/>
        </p:nvCxnSpPr>
        <p:spPr>
          <a:xfrm>
            <a:off x="8092573" y="5012653"/>
            <a:ext cx="582096" cy="4476"/>
          </a:xfrm>
          <a:prstGeom prst="straightConnector1">
            <a:avLst/>
          </a:prstGeom>
          <a:noFill/>
          <a:ln w="12700" cap="flat" cmpd="sng" algn="ctr">
            <a:solidFill>
              <a:srgbClr val="D83B01"/>
            </a:solidFill>
            <a:prstDash val="dash"/>
            <a:headEnd type="none"/>
            <a:tailEnd type="triangle"/>
          </a:ln>
          <a:effectLst/>
        </p:spPr>
      </p:cxnSp>
      <p:cxnSp>
        <p:nvCxnSpPr>
          <p:cNvPr id="75" name="Straight Arrow Connector 108">
            <a:extLst>
              <a:ext uri="{FF2B5EF4-FFF2-40B4-BE49-F238E27FC236}">
                <a16:creationId xmlns:a16="http://schemas.microsoft.com/office/drawing/2014/main" id="{FFF55CD7-197A-4944-BE20-75D44D41FC36}"/>
              </a:ext>
            </a:extLst>
          </p:cNvPr>
          <p:cNvCxnSpPr>
            <a:cxnSpLocks/>
          </p:cNvCxnSpPr>
          <p:nvPr/>
        </p:nvCxnSpPr>
        <p:spPr>
          <a:xfrm>
            <a:off x="8092573" y="5719583"/>
            <a:ext cx="582096" cy="4476"/>
          </a:xfrm>
          <a:prstGeom prst="straightConnector1">
            <a:avLst/>
          </a:prstGeom>
          <a:noFill/>
          <a:ln w="12700" cap="flat" cmpd="sng" algn="ctr">
            <a:solidFill>
              <a:srgbClr val="D83B01"/>
            </a:solidFill>
            <a:prstDash val="dash"/>
            <a:headEnd type="none"/>
            <a:tailEnd type="triangle"/>
          </a:ln>
          <a:effectLst/>
        </p:spPr>
      </p:cxnSp>
      <p:cxnSp>
        <p:nvCxnSpPr>
          <p:cNvPr id="76" name="Straight Connector 100">
            <a:extLst>
              <a:ext uri="{FF2B5EF4-FFF2-40B4-BE49-F238E27FC236}">
                <a16:creationId xmlns:a16="http://schemas.microsoft.com/office/drawing/2014/main" id="{1E80E3AA-B411-4227-8FCE-7AD1A651380D}"/>
              </a:ext>
            </a:extLst>
          </p:cNvPr>
          <p:cNvCxnSpPr>
            <a:cxnSpLocks/>
          </p:cNvCxnSpPr>
          <p:nvPr/>
        </p:nvCxnSpPr>
        <p:spPr>
          <a:xfrm>
            <a:off x="6035233" y="3951914"/>
            <a:ext cx="2016956" cy="0"/>
          </a:xfrm>
          <a:prstGeom prst="line">
            <a:avLst/>
          </a:prstGeom>
          <a:noFill/>
          <a:ln w="12700" cap="flat" cmpd="sng" algn="ctr">
            <a:solidFill>
              <a:srgbClr val="D83B01"/>
            </a:solidFill>
            <a:prstDash val="dash"/>
            <a:headEnd type="none"/>
            <a:tailEnd type="none"/>
          </a:ln>
          <a:effectLst/>
        </p:spPr>
      </p:cxnSp>
      <p:pic>
        <p:nvPicPr>
          <p:cNvPr id="77" name="Picture 86">
            <a:extLst>
              <a:ext uri="{FF2B5EF4-FFF2-40B4-BE49-F238E27FC236}">
                <a16:creationId xmlns:a16="http://schemas.microsoft.com/office/drawing/2014/main" id="{16BA5544-D4DE-4BA4-8041-EFEB2A090B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106" y="2906086"/>
            <a:ext cx="961601" cy="1026016"/>
          </a:xfrm>
          <a:prstGeom prst="rect">
            <a:avLst/>
          </a:prstGeom>
        </p:spPr>
      </p:pic>
      <p:cxnSp>
        <p:nvCxnSpPr>
          <p:cNvPr id="78" name="Straight Connector 87">
            <a:extLst>
              <a:ext uri="{FF2B5EF4-FFF2-40B4-BE49-F238E27FC236}">
                <a16:creationId xmlns:a16="http://schemas.microsoft.com/office/drawing/2014/main" id="{D2F70EAB-A5BA-407C-A359-550E8A7C5FC0}"/>
              </a:ext>
            </a:extLst>
          </p:cNvPr>
          <p:cNvCxnSpPr>
            <a:cxnSpLocks/>
          </p:cNvCxnSpPr>
          <p:nvPr/>
        </p:nvCxnSpPr>
        <p:spPr>
          <a:xfrm>
            <a:off x="2360897" y="3951914"/>
            <a:ext cx="2016956" cy="0"/>
          </a:xfrm>
          <a:prstGeom prst="line">
            <a:avLst/>
          </a:prstGeom>
          <a:noFill/>
          <a:ln w="12700" cap="flat" cmpd="sng" algn="ctr">
            <a:solidFill>
              <a:srgbClr val="D83B01"/>
            </a:solidFill>
            <a:prstDash val="dash"/>
            <a:headEnd type="none"/>
            <a:tailEnd type="none"/>
          </a:ln>
          <a:effectLst/>
        </p:spPr>
      </p:cxnSp>
      <p:sp>
        <p:nvSpPr>
          <p:cNvPr id="79" name="Rectangle 88">
            <a:extLst>
              <a:ext uri="{FF2B5EF4-FFF2-40B4-BE49-F238E27FC236}">
                <a16:creationId xmlns:a16="http://schemas.microsoft.com/office/drawing/2014/main" id="{B1636898-D790-4F85-B514-BE0FBD44961C}"/>
              </a:ext>
            </a:extLst>
          </p:cNvPr>
          <p:cNvSpPr/>
          <p:nvPr/>
        </p:nvSpPr>
        <p:spPr>
          <a:xfrm>
            <a:off x="45133" y="4101319"/>
            <a:ext cx="2689274" cy="6507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31757">
              <a:lnSpc>
                <a:spcPct val="90000"/>
              </a:lnSpc>
              <a:spcBef>
                <a:spcPts val="1000"/>
              </a:spcBef>
              <a:defRPr/>
            </a:pPr>
            <a:r>
              <a:rPr lang="en-US" sz="1568" spc="200" dirty="0">
                <a:solidFill>
                  <a:srgbClr val="0078D7"/>
                </a:solidFill>
                <a:latin typeface="Segoe UI Semilight" charset="0"/>
                <a:cs typeface="Segoe UI Semilight" charset="0"/>
              </a:rPr>
              <a:t>AZURE ML</a:t>
            </a:r>
          </a:p>
          <a:p>
            <a:pPr algn="ctr" defTabSz="931757">
              <a:lnSpc>
                <a:spcPct val="90000"/>
              </a:lnSpc>
              <a:spcBef>
                <a:spcPts val="1000"/>
              </a:spcBef>
              <a:defRPr/>
            </a:pPr>
            <a:r>
              <a:rPr lang="en-US" sz="1568" spc="200" dirty="0">
                <a:solidFill>
                  <a:srgbClr val="0078D7"/>
                </a:solidFill>
                <a:latin typeface="Segoe UI Semilight" charset="0"/>
                <a:cs typeface="Segoe UI Semilight" charset="0"/>
              </a:rPr>
              <a:t>MODEL MANAGEMENT</a:t>
            </a:r>
          </a:p>
        </p:txBody>
      </p:sp>
    </p:spTree>
    <p:extLst>
      <p:ext uri="{BB962C8B-B14F-4D97-AF65-F5344CB8AC3E}">
        <p14:creationId xmlns:p14="http://schemas.microsoft.com/office/powerpoint/2010/main" val="16931383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22F822B-58A0-41FD-A677-732730A2A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SQL Server Machine Learning Services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E493295-C37C-4CA3-AC1E-96AC4BBD2A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60241" indent="-560241"/>
            <a:r>
              <a:rPr lang="en-US" altLang="zh-CN" sz="3600" dirty="0"/>
              <a:t>SQL Server 2016</a:t>
            </a:r>
          </a:p>
          <a:p>
            <a:pPr marL="784338" lvl="1" indent="-560241"/>
            <a:r>
              <a:rPr lang="en-US" altLang="zh-CN" sz="2800" dirty="0"/>
              <a:t>R support (3.2.2 version)</a:t>
            </a:r>
          </a:p>
          <a:p>
            <a:pPr marL="784338" lvl="1" indent="-560241"/>
            <a:endParaRPr lang="en-US" altLang="zh-CN" sz="2800" dirty="0"/>
          </a:p>
          <a:p>
            <a:pPr marL="560241" indent="-560241"/>
            <a:r>
              <a:rPr lang="en-US" altLang="zh-CN" sz="3600" dirty="0"/>
              <a:t>SQL Server 2017</a:t>
            </a:r>
          </a:p>
          <a:p>
            <a:pPr marL="784338" lvl="1" indent="-560241"/>
            <a:r>
              <a:rPr lang="en-US" altLang="zh-CN" sz="2800" dirty="0"/>
              <a:t>Native scoring using PREDICT function (+Linux support)</a:t>
            </a:r>
          </a:p>
          <a:p>
            <a:pPr marL="784338" lvl="1" indent="-560241"/>
            <a:r>
              <a:rPr lang="en-US" altLang="zh-CN" sz="2800" dirty="0"/>
              <a:t>EXTERNAL LIBRARY DDL for R package management</a:t>
            </a:r>
          </a:p>
          <a:p>
            <a:pPr marL="784338" lvl="1" indent="-560241"/>
            <a:r>
              <a:rPr lang="en-US" altLang="zh-CN" sz="2800" dirty="0"/>
              <a:t>Batch mode execution support for input data</a:t>
            </a:r>
          </a:p>
          <a:p>
            <a:pPr marL="784338" lvl="1" indent="-560241"/>
            <a:r>
              <a:rPr lang="en-US" altLang="zh-CN" sz="2800" dirty="0"/>
              <a:t>R support (3.3.3 version)</a:t>
            </a:r>
          </a:p>
          <a:p>
            <a:pPr marL="784338" lvl="1" indent="-560241"/>
            <a:r>
              <a:rPr lang="en-US" altLang="zh-CN" sz="2800" dirty="0"/>
              <a:t>Python support (Anaconda 3.5.2)</a:t>
            </a:r>
          </a:p>
          <a:p>
            <a:endParaRPr lang="zh-CN" altLang="en-US" sz="24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A532E51-3C4A-47E2-8D29-137BBDF4391C}"/>
              </a:ext>
            </a:extLst>
          </p:cNvPr>
          <p:cNvSpPr txBox="1">
            <a:spLocks/>
          </p:cNvSpPr>
          <p:nvPr/>
        </p:nvSpPr>
        <p:spPr bwMode="auto">
          <a:xfrm>
            <a:off x="269240" y="289511"/>
            <a:ext cx="11655840" cy="899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>
                <a:srgbClr val="DC0081"/>
              </a:buClr>
              <a:buFont typeface="Wingdings" pitchFamily="2" charset="2"/>
              <a:defRPr sz="2800">
                <a:solidFill>
                  <a:schemeClr val="bg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>
                <a:srgbClr val="DC0081"/>
              </a:buClr>
              <a:buFont typeface="Wingdings" pitchFamily="2" charset="2"/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>
                <a:srgbClr val="DC0081"/>
              </a:buClr>
              <a:buFont typeface="Wingdings" pitchFamily="2" charset="2"/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>
                <a:srgbClr val="DC0081"/>
              </a:buClr>
              <a:buFont typeface="Wingdings" pitchFamily="2" charset="2"/>
              <a:defRPr sz="2400">
                <a:solidFill>
                  <a:schemeClr val="tx1"/>
                </a:solidFill>
                <a:latin typeface="Verdana" pitchFamily="34" charset="0"/>
              </a:defRPr>
            </a:lvl4pPr>
            <a:lvl5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>
                <a:srgbClr val="DC0081"/>
              </a:buClr>
              <a:buFont typeface="Wingdings" pitchFamily="2" charset="2"/>
              <a:defRPr sz="2400">
                <a:solidFill>
                  <a:schemeClr val="tx1"/>
                </a:solidFill>
                <a:latin typeface="Verdana" pitchFamily="34" charset="0"/>
              </a:defRPr>
            </a:lvl5pPr>
            <a:lvl6pPr marL="457200"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>
                <a:srgbClr val="DC0081"/>
              </a:buClr>
              <a:buFont typeface="Wingdings" pitchFamily="2" charset="2"/>
              <a:defRPr sz="2400">
                <a:solidFill>
                  <a:schemeClr val="tx1"/>
                </a:solidFill>
                <a:latin typeface="Verdana" pitchFamily="34" charset="0"/>
              </a:defRPr>
            </a:lvl6pPr>
            <a:lvl7pPr marL="914400"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>
                <a:srgbClr val="DC0081"/>
              </a:buClr>
              <a:buFont typeface="Wingdings" pitchFamily="2" charset="2"/>
              <a:defRPr sz="2400">
                <a:solidFill>
                  <a:schemeClr val="tx1"/>
                </a:solidFill>
                <a:latin typeface="Verdana" pitchFamily="34" charset="0"/>
              </a:defRPr>
            </a:lvl7pPr>
            <a:lvl8pPr marL="1371600"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>
                <a:srgbClr val="DC0081"/>
              </a:buClr>
              <a:buFont typeface="Wingdings" pitchFamily="2" charset="2"/>
              <a:defRPr sz="2400">
                <a:solidFill>
                  <a:schemeClr val="tx1"/>
                </a:solidFill>
                <a:latin typeface="Verdana" pitchFamily="34" charset="0"/>
              </a:defRPr>
            </a:lvl8pPr>
            <a:lvl9pPr marL="1828800"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>
                <a:srgbClr val="DC0081"/>
              </a:buClr>
              <a:buFont typeface="Wingdings" pitchFamily="2" charset="2"/>
              <a:defRPr sz="2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18648581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522A64-EDCC-47CD-B60B-06FCDD7EA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kern="1200" spc="-100" dirty="0">
                <a:ln w="3175">
                  <a:noFill/>
                </a:ln>
                <a:latin typeface="Segoe UI Light"/>
                <a:cs typeface="Segoe UI" pitchFamily="34" charset="0"/>
              </a:rPr>
              <a:t>Data Scientists - Data Exploration and Model Development</a:t>
            </a:r>
            <a:endParaRPr lang="zh-CN" altLang="en-US" dirty="0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DAE739A1-3937-4197-B387-CD52A54EAC99}"/>
              </a:ext>
            </a:extLst>
          </p:cNvPr>
          <p:cNvSpPr/>
          <p:nvPr/>
        </p:nvSpPr>
        <p:spPr>
          <a:xfrm>
            <a:off x="960769" y="1947293"/>
            <a:ext cx="2931563" cy="3839033"/>
          </a:xfrm>
          <a:prstGeom prst="rect">
            <a:avLst/>
          </a:prstGeom>
          <a:solidFill>
            <a:srgbClr val="D83B01">
              <a:alpha val="13000"/>
            </a:srgbClr>
          </a:solidFill>
          <a:ln w="6350" cap="flat" cmpd="sng" algn="ctr">
            <a:solidFill>
              <a:srgbClr val="D83B01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387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"/>
                <a:ea typeface="+mn-ea"/>
                <a:cs typeface="+mn-cs"/>
              </a:rPr>
              <a:t>		</a:t>
            </a:r>
          </a:p>
        </p:txBody>
      </p:sp>
      <p:sp>
        <p:nvSpPr>
          <p:cNvPr id="28" name="TextBox 6">
            <a:extLst>
              <a:ext uri="{FF2B5EF4-FFF2-40B4-BE49-F238E27FC236}">
                <a16:creationId xmlns:a16="http://schemas.microsoft.com/office/drawing/2014/main" id="{DE6817FE-462D-4410-9CB4-EC8014A42331}"/>
              </a:ext>
            </a:extLst>
          </p:cNvPr>
          <p:cNvSpPr txBox="1"/>
          <p:nvPr/>
        </p:nvSpPr>
        <p:spPr>
          <a:xfrm>
            <a:off x="349500" y="488379"/>
            <a:ext cx="11731867" cy="437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3874">
              <a:defRPr/>
            </a:pPr>
            <a:endParaRPr lang="en-US" sz="400" b="1">
              <a:latin typeface="Segoe UI"/>
            </a:endParaRPr>
          </a:p>
          <a:p>
            <a:pPr defTabSz="913874">
              <a:defRPr/>
            </a:pPr>
            <a:endParaRPr lang="en-US">
              <a:latin typeface="Segoe UI"/>
            </a:endParaRPr>
          </a:p>
        </p:txBody>
      </p:sp>
      <p:pic>
        <p:nvPicPr>
          <p:cNvPr id="29" name="Picture 7">
            <a:extLst>
              <a:ext uri="{FF2B5EF4-FFF2-40B4-BE49-F238E27FC236}">
                <a16:creationId xmlns:a16="http://schemas.microsoft.com/office/drawing/2014/main" id="{5528AB72-81EA-4841-BA1B-664A17C031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0712" y="2643369"/>
            <a:ext cx="1111639" cy="824765"/>
          </a:xfrm>
          <a:prstGeom prst="rect">
            <a:avLst/>
          </a:prstGeom>
        </p:spPr>
      </p:pic>
      <p:sp>
        <p:nvSpPr>
          <p:cNvPr id="30" name="Rectangle 10">
            <a:extLst>
              <a:ext uri="{FF2B5EF4-FFF2-40B4-BE49-F238E27FC236}">
                <a16:creationId xmlns:a16="http://schemas.microsoft.com/office/drawing/2014/main" id="{4C848F62-E27A-4872-A762-C93EDBACEBFF}"/>
              </a:ext>
            </a:extLst>
          </p:cNvPr>
          <p:cNvSpPr/>
          <p:nvPr/>
        </p:nvSpPr>
        <p:spPr>
          <a:xfrm>
            <a:off x="1464484" y="4311074"/>
            <a:ext cx="1763550" cy="506965"/>
          </a:xfrm>
          <a:prstGeom prst="rect">
            <a:avLst/>
          </a:prstGeom>
          <a:solidFill>
            <a:srgbClr val="FFC000"/>
          </a:solidFill>
          <a:ln w="6350" cap="flat" cmpd="sng" algn="ctr">
            <a:solidFill>
              <a:srgbClr val="D83B01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387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"/>
                <a:ea typeface="+mn-ea"/>
                <a:cs typeface="+mn-cs"/>
              </a:rPr>
              <a:t>Any R/Python IDE</a:t>
            </a:r>
          </a:p>
        </p:txBody>
      </p:sp>
      <p:sp>
        <p:nvSpPr>
          <p:cNvPr id="31" name="TextBox 11">
            <a:extLst>
              <a:ext uri="{FF2B5EF4-FFF2-40B4-BE49-F238E27FC236}">
                <a16:creationId xmlns:a16="http://schemas.microsoft.com/office/drawing/2014/main" id="{83A9C779-927A-4631-877C-F5C2EDCF9256}"/>
              </a:ext>
            </a:extLst>
          </p:cNvPr>
          <p:cNvSpPr txBox="1"/>
          <p:nvPr/>
        </p:nvSpPr>
        <p:spPr>
          <a:xfrm>
            <a:off x="915540" y="3486098"/>
            <a:ext cx="2861437" cy="761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3874">
              <a:defRPr/>
            </a:pPr>
            <a:r>
              <a:rPr lang="en-US" sz="2130" dirty="0">
                <a:latin typeface="Segoe UI"/>
              </a:rPr>
              <a:t>Data Scientist Workstation</a:t>
            </a:r>
          </a:p>
        </p:txBody>
      </p:sp>
      <p:cxnSp>
        <p:nvCxnSpPr>
          <p:cNvPr id="32" name="Straight Arrow Connector 14">
            <a:extLst>
              <a:ext uri="{FF2B5EF4-FFF2-40B4-BE49-F238E27FC236}">
                <a16:creationId xmlns:a16="http://schemas.microsoft.com/office/drawing/2014/main" id="{ED1EBF18-522B-4E6A-A561-F5EB18646CE2}"/>
              </a:ext>
            </a:extLst>
          </p:cNvPr>
          <p:cNvCxnSpPr>
            <a:cxnSpLocks/>
          </p:cNvCxnSpPr>
          <p:nvPr/>
        </p:nvCxnSpPr>
        <p:spPr>
          <a:xfrm flipV="1">
            <a:off x="3892331" y="3600990"/>
            <a:ext cx="3663673" cy="91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3" name="TextBox 15">
            <a:extLst>
              <a:ext uri="{FF2B5EF4-FFF2-40B4-BE49-F238E27FC236}">
                <a16:creationId xmlns:a16="http://schemas.microsoft.com/office/drawing/2014/main" id="{4876345F-D1B4-45B1-846C-BBAE4D2AA5FB}"/>
              </a:ext>
            </a:extLst>
          </p:cNvPr>
          <p:cNvSpPr txBox="1"/>
          <p:nvPr/>
        </p:nvSpPr>
        <p:spPr>
          <a:xfrm>
            <a:off x="4958614" y="3235490"/>
            <a:ext cx="827180" cy="3746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3874">
              <a:defRPr/>
            </a:pPr>
            <a:r>
              <a:rPr lang="en-US" dirty="0">
                <a:latin typeface="Segoe UI"/>
              </a:rPr>
              <a:t>Script</a:t>
            </a:r>
          </a:p>
        </p:txBody>
      </p:sp>
      <p:sp>
        <p:nvSpPr>
          <p:cNvPr id="34" name="TextBox 16">
            <a:extLst>
              <a:ext uri="{FF2B5EF4-FFF2-40B4-BE49-F238E27FC236}">
                <a16:creationId xmlns:a16="http://schemas.microsoft.com/office/drawing/2014/main" id="{C8F34B26-6942-47FA-9849-B48AA46EBB74}"/>
              </a:ext>
            </a:extLst>
          </p:cNvPr>
          <p:cNvSpPr txBox="1"/>
          <p:nvPr/>
        </p:nvSpPr>
        <p:spPr>
          <a:xfrm>
            <a:off x="4969237" y="3982250"/>
            <a:ext cx="1012919" cy="3746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3874">
              <a:defRPr/>
            </a:pPr>
            <a:r>
              <a:rPr lang="en-US" dirty="0">
                <a:latin typeface="Segoe UI"/>
              </a:rPr>
              <a:t>Results</a:t>
            </a:r>
          </a:p>
        </p:txBody>
      </p:sp>
      <p:sp>
        <p:nvSpPr>
          <p:cNvPr id="35" name="TextBox 17">
            <a:extLst>
              <a:ext uri="{FF2B5EF4-FFF2-40B4-BE49-F238E27FC236}">
                <a16:creationId xmlns:a16="http://schemas.microsoft.com/office/drawing/2014/main" id="{E12ED21B-917C-4D61-A427-758AEB4A51B4}"/>
              </a:ext>
            </a:extLst>
          </p:cNvPr>
          <p:cNvSpPr txBox="1"/>
          <p:nvPr/>
        </p:nvSpPr>
        <p:spPr>
          <a:xfrm>
            <a:off x="10433824" y="2447526"/>
            <a:ext cx="1273434" cy="3746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3874">
              <a:defRPr/>
            </a:pPr>
            <a:r>
              <a:rPr lang="en-US" dirty="0">
                <a:latin typeface="Segoe UI"/>
              </a:rPr>
              <a:t>Execution</a:t>
            </a:r>
          </a:p>
        </p:txBody>
      </p:sp>
      <p:sp>
        <p:nvSpPr>
          <p:cNvPr id="36" name="Oval 19">
            <a:extLst>
              <a:ext uri="{FF2B5EF4-FFF2-40B4-BE49-F238E27FC236}">
                <a16:creationId xmlns:a16="http://schemas.microsoft.com/office/drawing/2014/main" id="{4283FFC4-085A-4F70-A754-3E7348CABCF5}"/>
              </a:ext>
            </a:extLst>
          </p:cNvPr>
          <p:cNvSpPr/>
          <p:nvPr/>
        </p:nvSpPr>
        <p:spPr>
          <a:xfrm>
            <a:off x="4726005" y="3272857"/>
            <a:ext cx="283662" cy="245266"/>
          </a:xfrm>
          <a:prstGeom prst="ellipse">
            <a:avLst/>
          </a:prstGeom>
          <a:solidFill>
            <a:srgbClr val="FFFF00"/>
          </a:solidFill>
          <a:ln w="10795" cap="flat" cmpd="sng" algn="ctr">
            <a:solidFill>
              <a:srgbClr val="D83B01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387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7" name="TextBox 20">
            <a:extLst>
              <a:ext uri="{FF2B5EF4-FFF2-40B4-BE49-F238E27FC236}">
                <a16:creationId xmlns:a16="http://schemas.microsoft.com/office/drawing/2014/main" id="{C0539385-B9FC-473D-8A92-566C2C137386}"/>
              </a:ext>
            </a:extLst>
          </p:cNvPr>
          <p:cNvSpPr txBox="1"/>
          <p:nvPr/>
        </p:nvSpPr>
        <p:spPr>
          <a:xfrm>
            <a:off x="4731908" y="3252948"/>
            <a:ext cx="247775" cy="280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3874">
              <a:defRPr/>
            </a:pPr>
            <a:r>
              <a:rPr lang="en-US" sz="1200" b="1">
                <a:latin typeface="Segoe UI"/>
              </a:rPr>
              <a:t>1</a:t>
            </a:r>
          </a:p>
        </p:txBody>
      </p:sp>
      <p:sp>
        <p:nvSpPr>
          <p:cNvPr id="38" name="Oval 24">
            <a:extLst>
              <a:ext uri="{FF2B5EF4-FFF2-40B4-BE49-F238E27FC236}">
                <a16:creationId xmlns:a16="http://schemas.microsoft.com/office/drawing/2014/main" id="{98A02D95-3771-4342-8DCE-0DAF9FF26CC2}"/>
              </a:ext>
            </a:extLst>
          </p:cNvPr>
          <p:cNvSpPr/>
          <p:nvPr/>
        </p:nvSpPr>
        <p:spPr>
          <a:xfrm>
            <a:off x="4713965" y="4046962"/>
            <a:ext cx="283662" cy="245266"/>
          </a:xfrm>
          <a:prstGeom prst="ellipse">
            <a:avLst/>
          </a:prstGeom>
          <a:solidFill>
            <a:srgbClr val="FFFF00"/>
          </a:solidFill>
          <a:ln w="10795" cap="flat" cmpd="sng" algn="ctr">
            <a:solidFill>
              <a:srgbClr val="D83B01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387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9" name="TextBox 25">
            <a:extLst>
              <a:ext uri="{FF2B5EF4-FFF2-40B4-BE49-F238E27FC236}">
                <a16:creationId xmlns:a16="http://schemas.microsoft.com/office/drawing/2014/main" id="{B286214B-F1B1-4E5C-9217-AC3B911DB954}"/>
              </a:ext>
            </a:extLst>
          </p:cNvPr>
          <p:cNvSpPr txBox="1"/>
          <p:nvPr/>
        </p:nvSpPr>
        <p:spPr>
          <a:xfrm>
            <a:off x="4714914" y="4040179"/>
            <a:ext cx="247775" cy="280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3874">
              <a:defRPr/>
            </a:pPr>
            <a:r>
              <a:rPr lang="en-US" sz="1200" b="1" dirty="0">
                <a:latin typeface="Segoe UI"/>
              </a:rPr>
              <a:t>3</a:t>
            </a:r>
          </a:p>
        </p:txBody>
      </p:sp>
      <p:cxnSp>
        <p:nvCxnSpPr>
          <p:cNvPr id="40" name="Straight Arrow Connector 26">
            <a:extLst>
              <a:ext uri="{FF2B5EF4-FFF2-40B4-BE49-F238E27FC236}">
                <a16:creationId xmlns:a16="http://schemas.microsoft.com/office/drawing/2014/main" id="{A113CCC6-8887-45D1-9523-4E57AD45D0EE}"/>
              </a:ext>
            </a:extLst>
          </p:cNvPr>
          <p:cNvCxnSpPr>
            <a:cxnSpLocks/>
            <a:stCxn id="27" idx="3"/>
          </p:cNvCxnSpPr>
          <p:nvPr/>
        </p:nvCxnSpPr>
        <p:spPr>
          <a:xfrm>
            <a:off x="3892331" y="3866809"/>
            <a:ext cx="3663672" cy="0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1" name="Title 1">
            <a:extLst>
              <a:ext uri="{FF2B5EF4-FFF2-40B4-BE49-F238E27FC236}">
                <a16:creationId xmlns:a16="http://schemas.microsoft.com/office/drawing/2014/main" id="{28D97230-BC03-47D4-8451-608F1090C049}"/>
              </a:ext>
            </a:extLst>
          </p:cNvPr>
          <p:cNvSpPr txBox="1">
            <a:spLocks/>
          </p:cNvSpPr>
          <p:nvPr/>
        </p:nvSpPr>
        <p:spPr>
          <a:xfrm>
            <a:off x="611935" y="275981"/>
            <a:ext cx="11420406" cy="779369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05" b="0" kern="1200" cap="none" spc="-10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528" b="0" i="0" u="none" strike="noStrike" kern="1200" cap="none" spc="-100" normalizeH="0" baseline="0" noProof="0" dirty="0">
              <a:ln w="3175">
                <a:noFill/>
              </a:ln>
              <a:solidFill>
                <a:schemeClr val="tx1"/>
              </a:soli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  <p:sp>
        <p:nvSpPr>
          <p:cNvPr id="42" name="Rectangle 28">
            <a:extLst>
              <a:ext uri="{FF2B5EF4-FFF2-40B4-BE49-F238E27FC236}">
                <a16:creationId xmlns:a16="http://schemas.microsoft.com/office/drawing/2014/main" id="{7843971D-0129-45EB-84E2-6E3007AA858A}"/>
              </a:ext>
            </a:extLst>
          </p:cNvPr>
          <p:cNvSpPr/>
          <p:nvPr/>
        </p:nvSpPr>
        <p:spPr>
          <a:xfrm>
            <a:off x="7588032" y="1947293"/>
            <a:ext cx="2931563" cy="3839033"/>
          </a:xfrm>
          <a:prstGeom prst="rect">
            <a:avLst/>
          </a:prstGeom>
          <a:solidFill>
            <a:srgbClr val="D83B01">
              <a:alpha val="13000"/>
            </a:srgbClr>
          </a:solidFill>
          <a:ln w="6350" cap="flat" cmpd="sng" algn="ctr">
            <a:solidFill>
              <a:srgbClr val="D83B01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387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"/>
                <a:ea typeface="+mn-ea"/>
                <a:cs typeface="+mn-cs"/>
              </a:rPr>
              <a:t>		</a:t>
            </a:r>
          </a:p>
        </p:txBody>
      </p:sp>
      <p:sp>
        <p:nvSpPr>
          <p:cNvPr id="43" name="TextBox 32">
            <a:extLst>
              <a:ext uri="{FF2B5EF4-FFF2-40B4-BE49-F238E27FC236}">
                <a16:creationId xmlns:a16="http://schemas.microsoft.com/office/drawing/2014/main" id="{9F76FE5D-DAF0-4199-A998-A911E7170198}"/>
              </a:ext>
            </a:extLst>
          </p:cNvPr>
          <p:cNvSpPr txBox="1"/>
          <p:nvPr/>
        </p:nvSpPr>
        <p:spPr>
          <a:xfrm>
            <a:off x="8269033" y="3429000"/>
            <a:ext cx="1569560" cy="418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3874">
              <a:defRPr/>
            </a:pPr>
            <a:r>
              <a:rPr lang="en-US" sz="2130" dirty="0">
                <a:latin typeface="Segoe UI"/>
              </a:rPr>
              <a:t>SQL Server</a:t>
            </a:r>
          </a:p>
        </p:txBody>
      </p:sp>
      <p:sp>
        <p:nvSpPr>
          <p:cNvPr id="44" name="Oval 35">
            <a:extLst>
              <a:ext uri="{FF2B5EF4-FFF2-40B4-BE49-F238E27FC236}">
                <a16:creationId xmlns:a16="http://schemas.microsoft.com/office/drawing/2014/main" id="{4061FDA1-4E09-4366-A3D5-E02FB0F52480}"/>
              </a:ext>
            </a:extLst>
          </p:cNvPr>
          <p:cNvSpPr/>
          <p:nvPr/>
        </p:nvSpPr>
        <p:spPr>
          <a:xfrm>
            <a:off x="10150161" y="2503404"/>
            <a:ext cx="283662" cy="262934"/>
          </a:xfrm>
          <a:prstGeom prst="ellipse">
            <a:avLst/>
          </a:prstGeom>
          <a:solidFill>
            <a:srgbClr val="FFFF00"/>
          </a:solidFill>
          <a:ln w="10795" cap="flat" cmpd="sng" algn="ctr">
            <a:solidFill>
              <a:srgbClr val="D83B01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387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5" name="TextBox 36">
            <a:extLst>
              <a:ext uri="{FF2B5EF4-FFF2-40B4-BE49-F238E27FC236}">
                <a16:creationId xmlns:a16="http://schemas.microsoft.com/office/drawing/2014/main" id="{E30626C1-6320-4490-B7B1-7178DB5A24D5}"/>
              </a:ext>
            </a:extLst>
          </p:cNvPr>
          <p:cNvSpPr txBox="1"/>
          <p:nvPr/>
        </p:nvSpPr>
        <p:spPr>
          <a:xfrm>
            <a:off x="10190663" y="2494572"/>
            <a:ext cx="172850" cy="280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3874">
              <a:defRPr/>
            </a:pPr>
            <a:r>
              <a:rPr lang="en-US" sz="1200" b="1">
                <a:latin typeface="Segoe UI"/>
              </a:rPr>
              <a:t>2</a:t>
            </a:r>
          </a:p>
        </p:txBody>
      </p:sp>
      <p:sp>
        <p:nvSpPr>
          <p:cNvPr id="46" name="Rectangle 38">
            <a:extLst>
              <a:ext uri="{FF2B5EF4-FFF2-40B4-BE49-F238E27FC236}">
                <a16:creationId xmlns:a16="http://schemas.microsoft.com/office/drawing/2014/main" id="{775FB4B2-8694-4E46-AF42-D8C667E408A2}"/>
              </a:ext>
            </a:extLst>
          </p:cNvPr>
          <p:cNvSpPr/>
          <p:nvPr/>
        </p:nvSpPr>
        <p:spPr>
          <a:xfrm>
            <a:off x="8110088" y="4674946"/>
            <a:ext cx="1788004" cy="482921"/>
          </a:xfrm>
          <a:prstGeom prst="rect">
            <a:avLst/>
          </a:prstGeom>
          <a:solidFill>
            <a:srgbClr val="FFC000"/>
          </a:solidFill>
          <a:ln w="6350" cap="flat" cmpd="sng" algn="ctr">
            <a:solidFill>
              <a:srgbClr val="D83B01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387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33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/>
                <a:ea typeface="+mn-ea"/>
                <a:cs typeface="+mn-cs"/>
              </a:rPr>
              <a:t>R/Python Runtime</a:t>
            </a:r>
          </a:p>
        </p:txBody>
      </p:sp>
      <p:sp>
        <p:nvSpPr>
          <p:cNvPr id="47" name="Rectangle 39">
            <a:extLst>
              <a:ext uri="{FF2B5EF4-FFF2-40B4-BE49-F238E27FC236}">
                <a16:creationId xmlns:a16="http://schemas.microsoft.com/office/drawing/2014/main" id="{37FC713D-99AE-46AA-BFF8-FB641DAFB80A}"/>
              </a:ext>
            </a:extLst>
          </p:cNvPr>
          <p:cNvSpPr/>
          <p:nvPr/>
        </p:nvSpPr>
        <p:spPr>
          <a:xfrm>
            <a:off x="8112956" y="4009597"/>
            <a:ext cx="1788004" cy="511827"/>
          </a:xfrm>
          <a:prstGeom prst="rect">
            <a:avLst/>
          </a:prstGeom>
          <a:solidFill>
            <a:srgbClr val="CDF4FF"/>
          </a:solidFill>
          <a:ln w="9525" cap="flat" cmpd="sng" algn="ctr">
            <a:solidFill>
              <a:srgbClr val="FF8C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387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33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/>
                <a:ea typeface="+mn-ea"/>
                <a:cs typeface="+mn-cs"/>
              </a:rPr>
              <a:t>Machine Learning Services</a:t>
            </a:r>
          </a:p>
        </p:txBody>
      </p:sp>
      <p:sp>
        <p:nvSpPr>
          <p:cNvPr id="48" name="Flowchart: Magnetic Disk 40">
            <a:extLst>
              <a:ext uri="{FF2B5EF4-FFF2-40B4-BE49-F238E27FC236}">
                <a16:creationId xmlns:a16="http://schemas.microsoft.com/office/drawing/2014/main" id="{28B5835C-9E79-4387-B24C-69D2C0441E2D}"/>
              </a:ext>
            </a:extLst>
          </p:cNvPr>
          <p:cNvSpPr/>
          <p:nvPr/>
        </p:nvSpPr>
        <p:spPr bwMode="auto">
          <a:xfrm>
            <a:off x="8555213" y="2512088"/>
            <a:ext cx="852634" cy="800040"/>
          </a:xfrm>
          <a:prstGeom prst="flowChartMagneticDisk">
            <a:avLst/>
          </a:prstGeom>
          <a:gradFill rotWithShape="1">
            <a:gsLst>
              <a:gs pos="0">
                <a:srgbClr val="D83B01">
                  <a:tint val="40000"/>
                  <a:satMod val="350000"/>
                </a:srgbClr>
              </a:gs>
              <a:gs pos="40000">
                <a:srgbClr val="D83B01">
                  <a:tint val="45000"/>
                  <a:shade val="99000"/>
                  <a:satMod val="350000"/>
                </a:srgbClr>
              </a:gs>
              <a:gs pos="100000">
                <a:srgbClr val="D83B01">
                  <a:shade val="20000"/>
                  <a:satMod val="255000"/>
                </a:srgbClr>
              </a:gs>
            </a:gsLst>
            <a:path path="circle">
              <a:fillToRect l="50000" t="-80000" r="50000" b="180000"/>
            </a:path>
          </a:gradFill>
          <a:ln w="9525" cap="flat" cmpd="sng" algn="ctr">
            <a:solidFill>
              <a:srgbClr val="D83B0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293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9" name="Rectangle 29">
            <a:extLst>
              <a:ext uri="{FF2B5EF4-FFF2-40B4-BE49-F238E27FC236}">
                <a16:creationId xmlns:a16="http://schemas.microsoft.com/office/drawing/2014/main" id="{96B3077A-0DD6-431F-BC40-E1C68DE9884A}"/>
              </a:ext>
            </a:extLst>
          </p:cNvPr>
          <p:cNvSpPr/>
          <p:nvPr/>
        </p:nvSpPr>
        <p:spPr>
          <a:xfrm>
            <a:off x="4169305" y="2152343"/>
            <a:ext cx="3109724" cy="8644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32205">
              <a:lnSpc>
                <a:spcPct val="107000"/>
              </a:lnSpc>
              <a:spcAft>
                <a:spcPts val="800"/>
              </a:spcAft>
              <a:defRPr/>
            </a:pPr>
            <a:r>
              <a:rPr lang="en-US" sz="1333" i="1" dirty="0">
                <a:latin typeface="Segoe UI"/>
              </a:rPr>
              <a:t>train &lt;- </a:t>
            </a:r>
            <a:r>
              <a:rPr lang="en-US" sz="1333" i="1" dirty="0" err="1">
                <a:latin typeface="Segoe UI"/>
              </a:rPr>
              <a:t>RxSqlServerData</a:t>
            </a:r>
            <a:r>
              <a:rPr lang="en-US" sz="1333" i="1" dirty="0">
                <a:latin typeface="Segoe UI"/>
              </a:rPr>
              <a:t>(query, </a:t>
            </a:r>
            <a:r>
              <a:rPr lang="en-US" sz="1333" i="1" dirty="0" err="1">
                <a:latin typeface="Segoe UI"/>
              </a:rPr>
              <a:t>connectionString</a:t>
            </a:r>
            <a:r>
              <a:rPr lang="en-US" sz="1333" i="1" dirty="0">
                <a:latin typeface="Segoe UI"/>
              </a:rPr>
              <a:t>, </a:t>
            </a:r>
            <a:r>
              <a:rPr lang="en-US" sz="1333" i="1" dirty="0" err="1">
                <a:latin typeface="Segoe UI"/>
              </a:rPr>
              <a:t>computeContext</a:t>
            </a:r>
            <a:r>
              <a:rPr lang="en-US" sz="1333" i="1" dirty="0">
                <a:latin typeface="Segoe UI"/>
              </a:rPr>
              <a:t>)</a:t>
            </a:r>
          </a:p>
          <a:p>
            <a:pPr defTabSz="932205">
              <a:lnSpc>
                <a:spcPct val="107000"/>
              </a:lnSpc>
              <a:spcAft>
                <a:spcPts val="800"/>
              </a:spcAft>
              <a:defRPr/>
            </a:pPr>
            <a:r>
              <a:rPr lang="en-US" sz="1400" i="1" dirty="0" err="1">
                <a:latin typeface="Segoe UI"/>
              </a:rPr>
              <a:t>rxLogit</a:t>
            </a:r>
            <a:r>
              <a:rPr lang="en-US" sz="1400" i="1" dirty="0">
                <a:latin typeface="Segoe UI"/>
              </a:rPr>
              <a:t>(formula, train)</a:t>
            </a:r>
          </a:p>
        </p:txBody>
      </p:sp>
    </p:spTree>
    <p:extLst>
      <p:ext uri="{BB962C8B-B14F-4D97-AF65-F5344CB8AC3E}">
        <p14:creationId xmlns:p14="http://schemas.microsoft.com/office/powerpoint/2010/main" val="35175478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D845D9-5C71-4C1F-9C7C-3A938F29C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pc="-98" dirty="0">
                <a:solidFill>
                  <a:srgbClr val="FFFFFF"/>
                </a:solidFill>
                <a:latin typeface="Segoe UI Light"/>
              </a:rPr>
              <a:t>Application Developer - Model Operationalization </a:t>
            </a:r>
            <a:endParaRPr lang="zh-CN" altLang="en-US" dirty="0"/>
          </a:p>
        </p:txBody>
      </p:sp>
      <p:sp>
        <p:nvSpPr>
          <p:cNvPr id="4" name="Rectangle 50">
            <a:extLst>
              <a:ext uri="{FF2B5EF4-FFF2-40B4-BE49-F238E27FC236}">
                <a16:creationId xmlns:a16="http://schemas.microsoft.com/office/drawing/2014/main" id="{F890D1FF-1411-481E-945D-4FAE1E9069AE}"/>
              </a:ext>
            </a:extLst>
          </p:cNvPr>
          <p:cNvSpPr/>
          <p:nvPr/>
        </p:nvSpPr>
        <p:spPr>
          <a:xfrm>
            <a:off x="6116251" y="2162563"/>
            <a:ext cx="2931563" cy="3422215"/>
          </a:xfrm>
          <a:prstGeom prst="rect">
            <a:avLst/>
          </a:prstGeom>
          <a:solidFill>
            <a:srgbClr val="D83B01">
              <a:alpha val="13000"/>
            </a:srgbClr>
          </a:solidFill>
          <a:ln w="6350" cap="flat" cmpd="sng" algn="ctr">
            <a:solidFill>
              <a:srgbClr val="D83B01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387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"/>
                <a:ea typeface="+mn-ea"/>
                <a:cs typeface="+mn-cs"/>
              </a:rPr>
              <a:t>		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0576BD5-5A3C-4BEC-B350-C00EBB062BCE}"/>
              </a:ext>
            </a:extLst>
          </p:cNvPr>
          <p:cNvSpPr/>
          <p:nvPr/>
        </p:nvSpPr>
        <p:spPr>
          <a:xfrm>
            <a:off x="792046" y="2416057"/>
            <a:ext cx="2029617" cy="2395892"/>
          </a:xfrm>
          <a:prstGeom prst="rect">
            <a:avLst/>
          </a:prstGeom>
          <a:solidFill>
            <a:srgbClr val="D83B01">
              <a:alpha val="13000"/>
            </a:srgbClr>
          </a:solidFill>
          <a:ln w="6350" cap="flat" cmpd="sng" algn="ctr">
            <a:solidFill>
              <a:srgbClr val="D83B01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387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"/>
                <a:ea typeface="+mn-ea"/>
                <a:cs typeface="+mn-cs"/>
              </a:rPr>
              <a:t>		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49A40A-2052-4510-AD9A-DCBE05365E5F}"/>
              </a:ext>
            </a:extLst>
          </p:cNvPr>
          <p:cNvSpPr txBox="1"/>
          <p:nvPr/>
        </p:nvSpPr>
        <p:spPr>
          <a:xfrm>
            <a:off x="349500" y="488379"/>
            <a:ext cx="11731867" cy="437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32205">
              <a:defRPr/>
            </a:pPr>
            <a:endParaRPr lang="en-US" sz="400" b="1">
              <a:solidFill>
                <a:srgbClr val="505050"/>
              </a:solidFill>
              <a:latin typeface="Segoe UI"/>
            </a:endParaRPr>
          </a:p>
          <a:p>
            <a:pPr defTabSz="932205">
              <a:defRPr/>
            </a:pPr>
            <a:endParaRPr lang="en-US">
              <a:solidFill>
                <a:srgbClr val="505050"/>
              </a:solidFill>
              <a:latin typeface="Segoe U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1D0030-D1DD-40D5-94A8-FA51F12AE29D}"/>
              </a:ext>
            </a:extLst>
          </p:cNvPr>
          <p:cNvSpPr txBox="1"/>
          <p:nvPr/>
        </p:nvSpPr>
        <p:spPr>
          <a:xfrm>
            <a:off x="376135" y="3960047"/>
            <a:ext cx="2861437" cy="426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32205">
              <a:defRPr/>
            </a:pPr>
            <a:r>
              <a:rPr lang="en-US" sz="2130" dirty="0">
                <a:latin typeface="Segoe UI"/>
              </a:rPr>
              <a:t>Application</a:t>
            </a:r>
          </a:p>
        </p:txBody>
      </p:sp>
      <p:sp>
        <p:nvSpPr>
          <p:cNvPr id="8" name="Rectangle 10">
            <a:extLst>
              <a:ext uri="{FF2B5EF4-FFF2-40B4-BE49-F238E27FC236}">
                <a16:creationId xmlns:a16="http://schemas.microsoft.com/office/drawing/2014/main" id="{ADEA53A4-5390-4D13-A08F-4F1D52724D7E}"/>
              </a:ext>
            </a:extLst>
          </p:cNvPr>
          <p:cNvSpPr/>
          <p:nvPr/>
        </p:nvSpPr>
        <p:spPr>
          <a:xfrm>
            <a:off x="9047814" y="4177046"/>
            <a:ext cx="3109724" cy="12658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32205">
              <a:lnSpc>
                <a:spcPct val="107000"/>
              </a:lnSpc>
              <a:spcAft>
                <a:spcPts val="800"/>
              </a:spcAft>
              <a:defRPr/>
            </a:pPr>
            <a:r>
              <a:rPr lang="en-US" sz="1333" i="1" dirty="0">
                <a:latin typeface="Segoe UI"/>
              </a:rPr>
              <a:t>exec </a:t>
            </a:r>
            <a:r>
              <a:rPr lang="en-US" sz="1333" dirty="0" err="1">
                <a:latin typeface="Consolas"/>
                <a:cs typeface="Consolas"/>
              </a:rPr>
              <a:t>sp_execute_external_script</a:t>
            </a:r>
            <a:endParaRPr lang="en-US" sz="1333" dirty="0">
              <a:latin typeface="Consolas"/>
              <a:cs typeface="Consolas"/>
            </a:endParaRPr>
          </a:p>
          <a:p>
            <a:pPr marL="74040" defTabSz="932205">
              <a:defRPr/>
            </a:pPr>
            <a:r>
              <a:rPr lang="en-US" sz="1333" dirty="0">
                <a:latin typeface="Consolas"/>
                <a:cs typeface="Consolas"/>
              </a:rPr>
              <a:t>   @language = ‘Python’</a:t>
            </a:r>
          </a:p>
          <a:p>
            <a:pPr marL="74040" defTabSz="932205">
              <a:defRPr/>
            </a:pPr>
            <a:r>
              <a:rPr lang="en-US" sz="1333" dirty="0">
                <a:latin typeface="Consolas"/>
                <a:cs typeface="Consolas"/>
              </a:rPr>
              <a:t>,  @script = </a:t>
            </a:r>
          </a:p>
          <a:p>
            <a:pPr marL="74040" defTabSz="932205">
              <a:defRPr/>
            </a:pPr>
            <a:r>
              <a:rPr lang="en-US" sz="1333" dirty="0">
                <a:latin typeface="Consolas"/>
                <a:cs typeface="Consolas"/>
              </a:rPr>
              <a:t>-- Python code --</a:t>
            </a:r>
          </a:p>
          <a:p>
            <a:pPr defTabSz="932205">
              <a:defRPr/>
            </a:pPr>
            <a:endParaRPr lang="en-US" sz="1400" i="1" dirty="0">
              <a:latin typeface="Segoe UI"/>
            </a:endParaRPr>
          </a:p>
        </p:txBody>
      </p:sp>
      <p:sp>
        <p:nvSpPr>
          <p:cNvPr id="9" name="TextBox 22">
            <a:extLst>
              <a:ext uri="{FF2B5EF4-FFF2-40B4-BE49-F238E27FC236}">
                <a16:creationId xmlns:a16="http://schemas.microsoft.com/office/drawing/2014/main" id="{0107F226-D88A-4DD8-9544-B68B90B5F9AA}"/>
              </a:ext>
            </a:extLst>
          </p:cNvPr>
          <p:cNvSpPr txBox="1"/>
          <p:nvPr/>
        </p:nvSpPr>
        <p:spPr>
          <a:xfrm>
            <a:off x="9060865" y="3272411"/>
            <a:ext cx="3007451" cy="9213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32205">
              <a:defRPr/>
            </a:pPr>
            <a:r>
              <a:rPr lang="en-US" dirty="0">
                <a:latin typeface="Segoe UI"/>
              </a:rPr>
              <a:t>The stored procedure contains R or Python code and executes in-database</a:t>
            </a:r>
            <a:endParaRPr lang="en-US" sz="2400" dirty="0">
              <a:latin typeface="Segoe UI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638A31D-DB0D-46F5-9FFB-5728DD8EF0C2}"/>
              </a:ext>
            </a:extLst>
          </p:cNvPr>
          <p:cNvSpPr txBox="1">
            <a:spLocks/>
          </p:cNvSpPr>
          <p:nvPr/>
        </p:nvSpPr>
        <p:spPr>
          <a:xfrm>
            <a:off x="611934" y="275981"/>
            <a:ext cx="11577474" cy="779369"/>
          </a:xfrm>
          <a:prstGeom prst="rect">
            <a:avLst/>
          </a:prstGeom>
        </p:spPr>
        <p:txBody>
          <a:bodyPr/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05" b="0" kern="1200" cap="none" spc="-10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913841">
              <a:defRPr/>
            </a:pPr>
            <a:endParaRPr sz="4264" spc="-98" dirty="0">
              <a:solidFill>
                <a:srgbClr val="FFFFFF"/>
              </a:solidFill>
              <a:latin typeface="Segoe UI Light"/>
            </a:endParaRPr>
          </a:p>
        </p:txBody>
      </p:sp>
      <p:grpSp>
        <p:nvGrpSpPr>
          <p:cNvPr id="11" name="Group 1">
            <a:extLst>
              <a:ext uri="{FF2B5EF4-FFF2-40B4-BE49-F238E27FC236}">
                <a16:creationId xmlns:a16="http://schemas.microsoft.com/office/drawing/2014/main" id="{687AB350-884C-4C84-A22D-5F502598466D}"/>
              </a:ext>
            </a:extLst>
          </p:cNvPr>
          <p:cNvGrpSpPr/>
          <p:nvPr/>
        </p:nvGrpSpPr>
        <p:grpSpPr>
          <a:xfrm>
            <a:off x="2821662" y="2910948"/>
            <a:ext cx="3279641" cy="1080206"/>
            <a:chOff x="3641686" y="3854977"/>
            <a:chExt cx="4332904" cy="1182895"/>
          </a:xfrm>
        </p:grpSpPr>
        <p:cxnSp>
          <p:nvCxnSpPr>
            <p:cNvPr id="12" name="Straight Arrow Connector 17">
              <a:extLst>
                <a:ext uri="{FF2B5EF4-FFF2-40B4-BE49-F238E27FC236}">
                  <a16:creationId xmlns:a16="http://schemas.microsoft.com/office/drawing/2014/main" id="{E2C91836-0A5E-461E-829A-8EEBE2ACD82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41686" y="4249684"/>
              <a:ext cx="4332904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" name="TextBox 19">
              <a:extLst>
                <a:ext uri="{FF2B5EF4-FFF2-40B4-BE49-F238E27FC236}">
                  <a16:creationId xmlns:a16="http://schemas.microsoft.com/office/drawing/2014/main" id="{847C70C9-FD5D-4220-99FE-39208E81AEFE}"/>
                </a:ext>
              </a:extLst>
            </p:cNvPr>
            <p:cNvSpPr txBox="1"/>
            <p:nvPr/>
          </p:nvSpPr>
          <p:spPr>
            <a:xfrm>
              <a:off x="4583670" y="3854977"/>
              <a:ext cx="2468687" cy="4103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387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Segoe UI"/>
                </a:rPr>
                <a:t>Stored Proc call</a:t>
              </a:r>
            </a:p>
          </p:txBody>
        </p:sp>
        <p:sp>
          <p:nvSpPr>
            <p:cNvPr id="14" name="TextBox 20">
              <a:extLst>
                <a:ext uri="{FF2B5EF4-FFF2-40B4-BE49-F238E27FC236}">
                  <a16:creationId xmlns:a16="http://schemas.microsoft.com/office/drawing/2014/main" id="{5D608741-C2EE-4012-ADEF-A1F56CC80576}"/>
                </a:ext>
              </a:extLst>
            </p:cNvPr>
            <p:cNvSpPr txBox="1"/>
            <p:nvPr/>
          </p:nvSpPr>
          <p:spPr>
            <a:xfrm>
              <a:off x="4592652" y="4627508"/>
              <a:ext cx="1578574" cy="4103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387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Segoe UI"/>
                </a:rPr>
                <a:t>Results</a:t>
              </a:r>
            </a:p>
          </p:txBody>
        </p:sp>
        <p:sp>
          <p:nvSpPr>
            <p:cNvPr id="15" name="Oval 21">
              <a:extLst>
                <a:ext uri="{FF2B5EF4-FFF2-40B4-BE49-F238E27FC236}">
                  <a16:creationId xmlns:a16="http://schemas.microsoft.com/office/drawing/2014/main" id="{81AFF384-8F7F-41B1-BE61-B27942329EA2}"/>
                </a:ext>
              </a:extLst>
            </p:cNvPr>
            <p:cNvSpPr/>
            <p:nvPr/>
          </p:nvSpPr>
          <p:spPr>
            <a:xfrm>
              <a:off x="4351157" y="3902131"/>
              <a:ext cx="289432" cy="250256"/>
            </a:xfrm>
            <a:prstGeom prst="ellipse">
              <a:avLst/>
            </a:prstGeom>
            <a:solidFill>
              <a:srgbClr val="FFFF00"/>
            </a:solidFill>
            <a:ln w="10795" cap="flat" cmpd="sng" algn="ctr">
              <a:solidFill>
                <a:srgbClr val="D83B01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387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" name="TextBox 26">
              <a:extLst>
                <a:ext uri="{FF2B5EF4-FFF2-40B4-BE49-F238E27FC236}">
                  <a16:creationId xmlns:a16="http://schemas.microsoft.com/office/drawing/2014/main" id="{03129623-657F-463C-AC00-2D7AFAD15093}"/>
                </a:ext>
              </a:extLst>
            </p:cNvPr>
            <p:cNvSpPr txBox="1"/>
            <p:nvPr/>
          </p:nvSpPr>
          <p:spPr>
            <a:xfrm>
              <a:off x="4357178" y="3881818"/>
              <a:ext cx="252815" cy="3073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387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"/>
                </a:rPr>
                <a:t>1</a:t>
              </a:r>
            </a:p>
          </p:txBody>
        </p:sp>
        <p:sp>
          <p:nvSpPr>
            <p:cNvPr id="17" name="Oval 27">
              <a:extLst>
                <a:ext uri="{FF2B5EF4-FFF2-40B4-BE49-F238E27FC236}">
                  <a16:creationId xmlns:a16="http://schemas.microsoft.com/office/drawing/2014/main" id="{EB1726C8-BD06-4D18-A6CC-07149551AA9B}"/>
                </a:ext>
              </a:extLst>
            </p:cNvPr>
            <p:cNvSpPr/>
            <p:nvPr/>
          </p:nvSpPr>
          <p:spPr>
            <a:xfrm>
              <a:off x="4338871" y="4691981"/>
              <a:ext cx="289432" cy="250256"/>
            </a:xfrm>
            <a:prstGeom prst="ellipse">
              <a:avLst/>
            </a:prstGeom>
            <a:solidFill>
              <a:srgbClr val="FFFF00"/>
            </a:solidFill>
            <a:ln w="10795" cap="flat" cmpd="sng" algn="ctr">
              <a:solidFill>
                <a:srgbClr val="D83B01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387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" name="TextBox 28">
              <a:extLst>
                <a:ext uri="{FF2B5EF4-FFF2-40B4-BE49-F238E27FC236}">
                  <a16:creationId xmlns:a16="http://schemas.microsoft.com/office/drawing/2014/main" id="{4E9C9EC4-74CE-48AB-9339-107B220116C8}"/>
                </a:ext>
              </a:extLst>
            </p:cNvPr>
            <p:cNvSpPr txBox="1"/>
            <p:nvPr/>
          </p:nvSpPr>
          <p:spPr>
            <a:xfrm>
              <a:off x="4339837" y="4685061"/>
              <a:ext cx="252815" cy="3073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387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"/>
                </a:rPr>
                <a:t>3</a:t>
              </a:r>
            </a:p>
          </p:txBody>
        </p:sp>
        <p:cxnSp>
          <p:nvCxnSpPr>
            <p:cNvPr id="19" name="Straight Arrow Connector 29">
              <a:extLst>
                <a:ext uri="{FF2B5EF4-FFF2-40B4-BE49-F238E27FC236}">
                  <a16:creationId xmlns:a16="http://schemas.microsoft.com/office/drawing/2014/main" id="{DE973772-E683-4852-B0BB-ECAE72258F2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45067" y="4561515"/>
              <a:ext cx="4329523" cy="5794"/>
            </a:xfrm>
            <a:prstGeom prst="straightConnector1">
              <a:avLst/>
            </a:prstGeom>
            <a:ln>
              <a:headEnd type="triangle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0" name="TextBox 30">
            <a:extLst>
              <a:ext uri="{FF2B5EF4-FFF2-40B4-BE49-F238E27FC236}">
                <a16:creationId xmlns:a16="http://schemas.microsoft.com/office/drawing/2014/main" id="{14E74729-F362-4019-BF77-57B0363D13AE}"/>
              </a:ext>
            </a:extLst>
          </p:cNvPr>
          <p:cNvSpPr txBox="1"/>
          <p:nvPr/>
        </p:nvSpPr>
        <p:spPr>
          <a:xfrm>
            <a:off x="9037833" y="2489428"/>
            <a:ext cx="1273434" cy="3746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3874">
              <a:defRPr/>
            </a:pPr>
            <a:r>
              <a:rPr lang="en-US" dirty="0">
                <a:latin typeface="Segoe UI"/>
              </a:rPr>
              <a:t>Execution</a:t>
            </a:r>
          </a:p>
        </p:txBody>
      </p:sp>
      <p:sp>
        <p:nvSpPr>
          <p:cNvPr id="21" name="TextBox 43">
            <a:extLst>
              <a:ext uri="{FF2B5EF4-FFF2-40B4-BE49-F238E27FC236}">
                <a16:creationId xmlns:a16="http://schemas.microsoft.com/office/drawing/2014/main" id="{EE3FE3D3-2007-4937-83D0-4227DF459738}"/>
              </a:ext>
            </a:extLst>
          </p:cNvPr>
          <p:cNvSpPr txBox="1"/>
          <p:nvPr/>
        </p:nvSpPr>
        <p:spPr>
          <a:xfrm>
            <a:off x="6863924" y="3452001"/>
            <a:ext cx="1598102" cy="426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3874">
              <a:defRPr/>
            </a:pPr>
            <a:r>
              <a:rPr lang="en-US" sz="2130" dirty="0">
                <a:latin typeface="Segoe UI"/>
              </a:rPr>
              <a:t>SQL Server</a:t>
            </a:r>
          </a:p>
        </p:txBody>
      </p:sp>
      <p:sp>
        <p:nvSpPr>
          <p:cNvPr id="22" name="Oval 44">
            <a:extLst>
              <a:ext uri="{FF2B5EF4-FFF2-40B4-BE49-F238E27FC236}">
                <a16:creationId xmlns:a16="http://schemas.microsoft.com/office/drawing/2014/main" id="{2084A1DE-279D-4037-9D4C-B9F3214E2E93}"/>
              </a:ext>
            </a:extLst>
          </p:cNvPr>
          <p:cNvSpPr/>
          <p:nvPr/>
        </p:nvSpPr>
        <p:spPr>
          <a:xfrm>
            <a:off x="8678380" y="2545305"/>
            <a:ext cx="283662" cy="262934"/>
          </a:xfrm>
          <a:prstGeom prst="ellipse">
            <a:avLst/>
          </a:prstGeom>
          <a:solidFill>
            <a:srgbClr val="FFFF00"/>
          </a:solidFill>
          <a:ln w="10795" cap="flat" cmpd="sng" algn="ctr">
            <a:solidFill>
              <a:srgbClr val="D83B01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387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3" name="TextBox 45">
            <a:extLst>
              <a:ext uri="{FF2B5EF4-FFF2-40B4-BE49-F238E27FC236}">
                <a16:creationId xmlns:a16="http://schemas.microsoft.com/office/drawing/2014/main" id="{6E172C54-F7C8-479E-9F0C-9383CA200D85}"/>
              </a:ext>
            </a:extLst>
          </p:cNvPr>
          <p:cNvSpPr txBox="1"/>
          <p:nvPr/>
        </p:nvSpPr>
        <p:spPr>
          <a:xfrm>
            <a:off x="8718883" y="2536473"/>
            <a:ext cx="172850" cy="280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3874">
              <a:defRPr/>
            </a:pPr>
            <a:r>
              <a:rPr lang="en-US" sz="1200" b="1">
                <a:latin typeface="Segoe UI"/>
              </a:rPr>
              <a:t>2</a:t>
            </a:r>
          </a:p>
        </p:txBody>
      </p:sp>
      <p:sp>
        <p:nvSpPr>
          <p:cNvPr id="24" name="Rectangle 48">
            <a:extLst>
              <a:ext uri="{FF2B5EF4-FFF2-40B4-BE49-F238E27FC236}">
                <a16:creationId xmlns:a16="http://schemas.microsoft.com/office/drawing/2014/main" id="{26788DF6-04E7-4324-9491-CFE31AC8F5FE}"/>
              </a:ext>
            </a:extLst>
          </p:cNvPr>
          <p:cNvSpPr/>
          <p:nvPr/>
        </p:nvSpPr>
        <p:spPr>
          <a:xfrm>
            <a:off x="6693851" y="4673972"/>
            <a:ext cx="1788004" cy="482921"/>
          </a:xfrm>
          <a:prstGeom prst="rect">
            <a:avLst/>
          </a:prstGeom>
          <a:solidFill>
            <a:srgbClr val="FFC000"/>
          </a:solidFill>
          <a:ln w="6350" cap="flat" cmpd="sng" algn="ctr">
            <a:solidFill>
              <a:srgbClr val="D83B01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387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33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/>
                <a:ea typeface="+mn-ea"/>
                <a:cs typeface="+mn-cs"/>
              </a:rPr>
              <a:t>R/Python Runtime</a:t>
            </a:r>
          </a:p>
        </p:txBody>
      </p:sp>
      <p:sp>
        <p:nvSpPr>
          <p:cNvPr id="25" name="Rectangle 49">
            <a:extLst>
              <a:ext uri="{FF2B5EF4-FFF2-40B4-BE49-F238E27FC236}">
                <a16:creationId xmlns:a16="http://schemas.microsoft.com/office/drawing/2014/main" id="{B1F50794-6DA2-4C6F-9D9F-E5C90878E151}"/>
              </a:ext>
            </a:extLst>
          </p:cNvPr>
          <p:cNvSpPr/>
          <p:nvPr/>
        </p:nvSpPr>
        <p:spPr>
          <a:xfrm>
            <a:off x="6696720" y="4008623"/>
            <a:ext cx="1788004" cy="511827"/>
          </a:xfrm>
          <a:prstGeom prst="rect">
            <a:avLst/>
          </a:prstGeom>
          <a:solidFill>
            <a:srgbClr val="CDF4FF"/>
          </a:solidFill>
          <a:ln w="9525" cap="flat" cmpd="sng" algn="ctr">
            <a:solidFill>
              <a:srgbClr val="FF8C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387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33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/>
                <a:ea typeface="+mn-ea"/>
                <a:cs typeface="+mn-cs"/>
              </a:rPr>
              <a:t>Machine Learning Services</a:t>
            </a:r>
          </a:p>
        </p:txBody>
      </p:sp>
      <p:pic>
        <p:nvPicPr>
          <p:cNvPr id="26" name="Picture 3">
            <a:extLst>
              <a:ext uri="{FF2B5EF4-FFF2-40B4-BE49-F238E27FC236}">
                <a16:creationId xmlns:a16="http://schemas.microsoft.com/office/drawing/2014/main" id="{4846C17C-8007-4AE2-AE0C-E5AFFCBD57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015" y="2642724"/>
            <a:ext cx="1895672" cy="1304342"/>
          </a:xfrm>
          <a:prstGeom prst="rect">
            <a:avLst/>
          </a:prstGeom>
        </p:spPr>
      </p:pic>
      <p:sp>
        <p:nvSpPr>
          <p:cNvPr id="27" name="Flowchart: Magnetic Disk 7">
            <a:extLst>
              <a:ext uri="{FF2B5EF4-FFF2-40B4-BE49-F238E27FC236}">
                <a16:creationId xmlns:a16="http://schemas.microsoft.com/office/drawing/2014/main" id="{27A56A29-AEB2-4D1A-A88A-2400B9597B65}"/>
              </a:ext>
            </a:extLst>
          </p:cNvPr>
          <p:cNvSpPr/>
          <p:nvPr/>
        </p:nvSpPr>
        <p:spPr bwMode="auto">
          <a:xfrm>
            <a:off x="7083432" y="2553989"/>
            <a:ext cx="852634" cy="800040"/>
          </a:xfrm>
          <a:prstGeom prst="flowChartMagneticDisk">
            <a:avLst/>
          </a:prstGeom>
          <a:gradFill rotWithShape="1">
            <a:gsLst>
              <a:gs pos="0">
                <a:srgbClr val="D83B01">
                  <a:tint val="40000"/>
                  <a:satMod val="350000"/>
                </a:srgbClr>
              </a:gs>
              <a:gs pos="40000">
                <a:srgbClr val="D83B01">
                  <a:tint val="45000"/>
                  <a:shade val="99000"/>
                  <a:satMod val="350000"/>
                </a:srgbClr>
              </a:gs>
              <a:gs pos="100000">
                <a:srgbClr val="D83B01">
                  <a:shade val="20000"/>
                  <a:satMod val="255000"/>
                </a:srgbClr>
              </a:gs>
            </a:gsLst>
            <a:path path="circle">
              <a:fillToRect l="50000" t="-80000" r="50000" b="180000"/>
            </a:path>
          </a:gradFill>
          <a:ln w="9525" cap="flat" cmpd="sng" algn="ctr">
            <a:solidFill>
              <a:srgbClr val="D83B0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293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98163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D226D9-51D8-42A0-9253-0BE99AA29B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914225">
              <a:lnSpc>
                <a:spcPct val="100000"/>
              </a:lnSpc>
              <a:spcBef>
                <a:spcPts val="0"/>
              </a:spcBef>
            </a:pPr>
            <a:r>
              <a:rPr lang="en-US" sz="3921" kern="0" spc="49" dirty="0">
                <a:solidFill>
                  <a:schemeClr val="tx1"/>
                </a:solidFill>
                <a:latin typeface="Segoe UI Semilight" charset="0"/>
                <a:ea typeface="Segoe UI Semilight" charset="0"/>
                <a:cs typeface="Segoe UI Semilight" charset="0"/>
              </a:rPr>
              <a:t>Machine Learning &amp; AI Portfolio</a:t>
            </a:r>
            <a:br>
              <a:rPr lang="en-US" sz="3921" kern="0" spc="49" dirty="0">
                <a:solidFill>
                  <a:schemeClr val="tx1"/>
                </a:solidFill>
                <a:latin typeface="Segoe UI Semilight" charset="0"/>
                <a:ea typeface="Segoe UI Semilight" charset="0"/>
                <a:cs typeface="Segoe UI Semilight" charset="0"/>
              </a:rPr>
            </a:br>
            <a:r>
              <a:rPr lang="en-US" sz="1961" spc="98" dirty="0">
                <a:ln>
                  <a:noFill/>
                </a:ln>
                <a:solidFill>
                  <a:schemeClr val="tx1"/>
                </a:solidFill>
                <a:latin typeface="Segoe UI Semilight"/>
                <a:cs typeface="Segoe UI Light" panose="020B0502040204020203" pitchFamily="34" charset="0"/>
              </a:rPr>
              <a:t>When to use what?</a:t>
            </a:r>
            <a:br>
              <a:rPr lang="en-US" sz="1961" spc="98" dirty="0">
                <a:ln>
                  <a:noFill/>
                </a:ln>
                <a:solidFill>
                  <a:schemeClr val="tx1"/>
                </a:solidFill>
                <a:latin typeface="Segoe UI Semilight"/>
                <a:cs typeface="Segoe UI Light" panose="020B0502040204020203" pitchFamily="34" charset="0"/>
              </a:rPr>
            </a:br>
            <a:endParaRPr lang="en-US" sz="1961" spc="98" dirty="0">
              <a:ln>
                <a:noFill/>
              </a:ln>
              <a:solidFill>
                <a:schemeClr val="tx1"/>
              </a:solidFill>
              <a:latin typeface="Segoe UI Semilight"/>
              <a:cs typeface="Segoe UI Light" panose="020B0502040204020203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00CE5A4-BDCD-495D-982E-68B1B0633465}"/>
              </a:ext>
            </a:extLst>
          </p:cNvPr>
          <p:cNvSpPr/>
          <p:nvPr/>
        </p:nvSpPr>
        <p:spPr>
          <a:xfrm>
            <a:off x="263405" y="5393502"/>
            <a:ext cx="3044425" cy="615522"/>
          </a:xfrm>
          <a:prstGeom prst="rect">
            <a:avLst/>
          </a:prstGeom>
        </p:spPr>
        <p:txBody>
          <a:bodyPr vert="horz" wrap="square" lIns="143428" tIns="89642" rIns="143428" bIns="89642" rtlCol="0" anchor="ctr">
            <a:spAutoFit/>
          </a:bodyPr>
          <a:lstStyle/>
          <a:p>
            <a:pPr defTabSz="914367">
              <a:lnSpc>
                <a:spcPct val="90000"/>
              </a:lnSpc>
              <a:spcBef>
                <a:spcPts val="1176"/>
              </a:spcBef>
              <a:buClr>
                <a:srgbClr val="D83B01"/>
              </a:buClr>
              <a:buSzPct val="90000"/>
              <a:defRPr/>
            </a:pPr>
            <a:r>
              <a:rPr lang="en-US" sz="1568">
                <a:solidFill>
                  <a:srgbClr val="D83B01"/>
                </a:solidFill>
                <a:latin typeface="Segoe UI Semibold" panose="020B0702040204020203" pitchFamily="34" charset="0"/>
                <a:cs typeface="Segoe UI Semilight" charset="0"/>
              </a:rPr>
              <a:t>What engine(s) do you want to use?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3FCE40B-A99B-40E6-BE0D-8EE696972122}"/>
              </a:ext>
            </a:extLst>
          </p:cNvPr>
          <p:cNvSpPr/>
          <p:nvPr/>
        </p:nvSpPr>
        <p:spPr>
          <a:xfrm>
            <a:off x="267991" y="4737371"/>
            <a:ext cx="2765224" cy="398279"/>
          </a:xfrm>
          <a:prstGeom prst="rect">
            <a:avLst/>
          </a:prstGeom>
        </p:spPr>
        <p:txBody>
          <a:bodyPr vert="horz" wrap="square" lIns="143428" tIns="89642" rIns="143428" bIns="89642" rtlCol="0" anchor="ctr">
            <a:spAutoFit/>
          </a:bodyPr>
          <a:lstStyle/>
          <a:p>
            <a:pPr defTabSz="914367">
              <a:lnSpc>
                <a:spcPct val="90000"/>
              </a:lnSpc>
              <a:spcBef>
                <a:spcPts val="1176"/>
              </a:spcBef>
              <a:buClr>
                <a:srgbClr val="D83B01"/>
              </a:buClr>
              <a:buSzPct val="90000"/>
              <a:defRPr/>
            </a:pPr>
            <a:r>
              <a:rPr lang="en-US" sz="1568">
                <a:solidFill>
                  <a:srgbClr val="D83B01"/>
                </a:solidFill>
                <a:latin typeface="Segoe UI Semibold" panose="020B0702040204020203" pitchFamily="34" charset="0"/>
                <a:cs typeface="Segoe UI Semilight" charset="0"/>
              </a:rPr>
              <a:t>Deployment target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57B3E8-C41C-45DE-BECC-CD1F6B235A7C}"/>
              </a:ext>
            </a:extLst>
          </p:cNvPr>
          <p:cNvSpPr/>
          <p:nvPr/>
        </p:nvSpPr>
        <p:spPr>
          <a:xfrm>
            <a:off x="267991" y="3864268"/>
            <a:ext cx="2765224" cy="615522"/>
          </a:xfrm>
          <a:prstGeom prst="rect">
            <a:avLst/>
          </a:prstGeom>
        </p:spPr>
        <p:txBody>
          <a:bodyPr vert="horz" wrap="square" lIns="143428" tIns="89642" rIns="143428" bIns="89642" rtlCol="0" anchor="ctr">
            <a:spAutoFit/>
          </a:bodyPr>
          <a:lstStyle/>
          <a:p>
            <a:pPr defTabSz="914367">
              <a:lnSpc>
                <a:spcPct val="90000"/>
              </a:lnSpc>
              <a:spcBef>
                <a:spcPts val="1176"/>
              </a:spcBef>
              <a:buClr>
                <a:srgbClr val="D83B01"/>
              </a:buClr>
              <a:buSzPct val="90000"/>
              <a:defRPr/>
            </a:pPr>
            <a:r>
              <a:rPr lang="en-US" sz="1568">
                <a:solidFill>
                  <a:srgbClr val="D83B01"/>
                </a:solidFill>
                <a:latin typeface="Segoe UI Semibold" panose="020B0702040204020203" pitchFamily="34" charset="0"/>
                <a:cs typeface="Segoe UI Semilight" charset="0"/>
              </a:rPr>
              <a:t>Which experience do you want?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37AD293-3DBB-446E-A4D6-4F119C2B6DF3}"/>
              </a:ext>
            </a:extLst>
          </p:cNvPr>
          <p:cNvSpPr/>
          <p:nvPr/>
        </p:nvSpPr>
        <p:spPr>
          <a:xfrm>
            <a:off x="269240" y="2165242"/>
            <a:ext cx="3660400" cy="615522"/>
          </a:xfrm>
          <a:prstGeom prst="rect">
            <a:avLst/>
          </a:prstGeom>
        </p:spPr>
        <p:txBody>
          <a:bodyPr vert="horz" wrap="square" lIns="143428" tIns="89642" rIns="143428" bIns="89642" rtlCol="0" anchor="ctr">
            <a:spAutoFit/>
          </a:bodyPr>
          <a:lstStyle/>
          <a:p>
            <a:pPr defTabSz="914367">
              <a:lnSpc>
                <a:spcPct val="90000"/>
              </a:lnSpc>
              <a:spcBef>
                <a:spcPts val="1176"/>
              </a:spcBef>
              <a:buClr>
                <a:srgbClr val="D83B01"/>
              </a:buClr>
              <a:buSzPct val="90000"/>
              <a:defRPr/>
            </a:pPr>
            <a:r>
              <a:rPr lang="en-US" sz="1568">
                <a:solidFill>
                  <a:srgbClr val="D83B01"/>
                </a:solidFill>
                <a:latin typeface="Segoe UI Semibold" panose="020B0702040204020203" pitchFamily="34" charset="0"/>
                <a:cs typeface="Segoe UI Semilight" charset="0"/>
              </a:rPr>
              <a:t>Build your own or consume pre-trained models?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7DFBEEC-8DA2-4F5F-9B28-5837DBEB29AA}"/>
              </a:ext>
            </a:extLst>
          </p:cNvPr>
          <p:cNvSpPr/>
          <p:nvPr/>
        </p:nvSpPr>
        <p:spPr>
          <a:xfrm>
            <a:off x="4079044" y="1249113"/>
            <a:ext cx="1233941" cy="724143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pPr algn="ctr" defTabSz="914225">
              <a:defRPr/>
            </a:pPr>
            <a:r>
              <a:rPr lang="en-US" sz="1372" b="1" kern="0" spc="49">
                <a:solidFill>
                  <a:srgbClr val="505050"/>
                </a:solidFill>
                <a:latin typeface="Segoe UI Semibold" charset="0"/>
                <a:cs typeface="Segoe UI Semibold" charset="0"/>
              </a:rPr>
              <a:t>Microsoft ML &amp; AI products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845B773-D69B-477A-B1A8-900F3E3D30D9}"/>
              </a:ext>
            </a:extLst>
          </p:cNvPr>
          <p:cNvSpPr/>
          <p:nvPr/>
        </p:nvSpPr>
        <p:spPr>
          <a:xfrm>
            <a:off x="4079044" y="2216536"/>
            <a:ext cx="1233941" cy="51293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914225">
              <a:defRPr/>
            </a:pPr>
            <a:r>
              <a:rPr lang="en-US" sz="1372" b="1" kern="0" spc="49">
                <a:solidFill>
                  <a:srgbClr val="505050"/>
                </a:solidFill>
                <a:latin typeface="Segoe UI Semibold" charset="0"/>
                <a:cs typeface="Segoe UI Semibold" charset="0"/>
              </a:rPr>
              <a:t>Build your own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2858C4C-F943-47BD-84BD-125FF396EC41}"/>
              </a:ext>
            </a:extLst>
          </p:cNvPr>
          <p:cNvSpPr/>
          <p:nvPr/>
        </p:nvSpPr>
        <p:spPr>
          <a:xfrm>
            <a:off x="3107917" y="3196215"/>
            <a:ext cx="3143169" cy="3017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225">
              <a:defRPr/>
            </a:pPr>
            <a:r>
              <a:rPr lang="en-US" sz="1372" b="1" kern="0" spc="49" dirty="0">
                <a:solidFill>
                  <a:srgbClr val="505050"/>
                </a:solidFill>
                <a:latin typeface="Segoe UI Semibold" charset="0"/>
                <a:cs typeface="Segoe UI Semibold" charset="0"/>
              </a:rPr>
              <a:t>Azure Machine Learning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331EFF1-0460-4548-88A7-8706F3592193}"/>
              </a:ext>
            </a:extLst>
          </p:cNvPr>
          <p:cNvSpPr/>
          <p:nvPr/>
        </p:nvSpPr>
        <p:spPr>
          <a:xfrm>
            <a:off x="4078677" y="4021166"/>
            <a:ext cx="1234678" cy="30172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914225">
              <a:defRPr/>
            </a:pPr>
            <a:r>
              <a:rPr lang="en-US" sz="1372" b="1" kern="0" spc="49">
                <a:solidFill>
                  <a:srgbClr val="505050"/>
                </a:solidFill>
                <a:latin typeface="Segoe UI Semibold" charset="0"/>
                <a:cs typeface="Segoe UI Semibold" charset="0"/>
              </a:rPr>
              <a:t>Code first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2BF9C72-EEBF-4CDD-AD69-8E4B66BE1C9F}"/>
              </a:ext>
            </a:extLst>
          </p:cNvPr>
          <p:cNvSpPr/>
          <p:nvPr/>
        </p:nvSpPr>
        <p:spPr>
          <a:xfrm>
            <a:off x="3810226" y="4695883"/>
            <a:ext cx="1755064" cy="51293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914225">
              <a:defRPr/>
            </a:pPr>
            <a:r>
              <a:rPr lang="en-US" sz="1372" b="1" kern="0" spc="49" dirty="0">
                <a:solidFill>
                  <a:srgbClr val="505050"/>
                </a:solidFill>
                <a:latin typeface="Segoe UI Semibold" charset="0"/>
                <a:cs typeface="Segoe UI Semibold" charset="0"/>
              </a:rPr>
              <a:t>(On-</a:t>
            </a:r>
            <a:r>
              <a:rPr lang="en-US" sz="1372" b="1" kern="0" spc="49" dirty="0" err="1">
                <a:solidFill>
                  <a:srgbClr val="505050"/>
                </a:solidFill>
                <a:latin typeface="Segoe UI Semibold" charset="0"/>
                <a:cs typeface="Segoe UI Semibold" charset="0"/>
              </a:rPr>
              <a:t>prem</a:t>
            </a:r>
            <a:r>
              <a:rPr lang="en-US" sz="1372" b="1" kern="0" spc="49" dirty="0">
                <a:solidFill>
                  <a:srgbClr val="505050"/>
                </a:solidFill>
                <a:latin typeface="Segoe UI Semibold" charset="0"/>
                <a:cs typeface="Segoe UI Semibold" charset="0"/>
              </a:rPr>
              <a:t>)</a:t>
            </a:r>
            <a:br>
              <a:rPr lang="en-US" sz="1372" b="1" kern="0" spc="49" dirty="0">
                <a:solidFill>
                  <a:srgbClr val="505050"/>
                </a:solidFill>
                <a:latin typeface="Segoe UI Semibold" charset="0"/>
                <a:cs typeface="Segoe UI Semibold" charset="0"/>
              </a:rPr>
            </a:br>
            <a:r>
              <a:rPr lang="en-US" sz="1372" b="1" kern="0" spc="49" dirty="0">
                <a:solidFill>
                  <a:srgbClr val="505050"/>
                </a:solidFill>
                <a:latin typeface="Segoe UI Semibold" charset="0"/>
                <a:cs typeface="Segoe UI Semibold" charset="0"/>
              </a:rPr>
              <a:t>SQL Server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74627C8-BBE7-4719-BA54-4FC726EB75DF}"/>
              </a:ext>
            </a:extLst>
          </p:cNvPr>
          <p:cNvSpPr/>
          <p:nvPr/>
        </p:nvSpPr>
        <p:spPr>
          <a:xfrm>
            <a:off x="5610002" y="4695883"/>
            <a:ext cx="2270490" cy="512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225">
              <a:defRPr/>
            </a:pPr>
            <a:r>
              <a:rPr lang="en-US" sz="1372" b="1" kern="0" spc="49" dirty="0">
                <a:solidFill>
                  <a:srgbClr val="505050"/>
                </a:solidFill>
                <a:latin typeface="Segoe UI Semibold" charset="0"/>
                <a:cs typeface="Segoe UI Semibold" charset="0"/>
              </a:rPr>
              <a:t>(cloud) </a:t>
            </a:r>
          </a:p>
          <a:p>
            <a:pPr algn="ctr" defTabSz="914225">
              <a:defRPr/>
            </a:pPr>
            <a:r>
              <a:rPr lang="en-US" sz="1372" b="1" kern="0" spc="49" dirty="0">
                <a:solidFill>
                  <a:srgbClr val="505050"/>
                </a:solidFill>
                <a:latin typeface="Segoe UI Semibold" charset="0"/>
                <a:cs typeface="Segoe UI Semibold" charset="0"/>
              </a:rPr>
              <a:t>AML Workbench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C45C4A6-F73F-43B8-97F2-B439AB07C8A0}"/>
              </a:ext>
            </a:extLst>
          </p:cNvPr>
          <p:cNvSpPr/>
          <p:nvPr/>
        </p:nvSpPr>
        <p:spPr>
          <a:xfrm>
            <a:off x="5793873" y="5795509"/>
            <a:ext cx="914426" cy="512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225">
              <a:defRPr/>
            </a:pPr>
            <a:r>
              <a:rPr lang="en-US" sz="1372" b="1" kern="0" spc="49">
                <a:solidFill>
                  <a:srgbClr val="505050"/>
                </a:solidFill>
                <a:latin typeface="Segoe UI Semibold" charset="0"/>
                <a:cs typeface="Segoe UI Semibold" charset="0"/>
              </a:rPr>
              <a:t>SQL Server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0C8237F-F2AD-40E1-A21E-E0F33DE7B78E}"/>
              </a:ext>
            </a:extLst>
          </p:cNvPr>
          <p:cNvSpPr/>
          <p:nvPr/>
        </p:nvSpPr>
        <p:spPr>
          <a:xfrm>
            <a:off x="6809112" y="5795510"/>
            <a:ext cx="914426" cy="3017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225">
              <a:defRPr/>
            </a:pPr>
            <a:r>
              <a:rPr lang="en-US" sz="1372" b="1" kern="0" spc="49">
                <a:solidFill>
                  <a:srgbClr val="505050"/>
                </a:solidFill>
                <a:latin typeface="Segoe UI Semibold" charset="0"/>
                <a:cs typeface="Segoe UI Semibold" charset="0"/>
              </a:rPr>
              <a:t>Spark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5CD90E1-C363-45D7-9410-2125A5A66228}"/>
              </a:ext>
            </a:extLst>
          </p:cNvPr>
          <p:cNvSpPr/>
          <p:nvPr/>
        </p:nvSpPr>
        <p:spPr>
          <a:xfrm>
            <a:off x="7809443" y="5795510"/>
            <a:ext cx="914426" cy="3017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225">
              <a:defRPr/>
            </a:pPr>
            <a:r>
              <a:rPr lang="en-US" sz="1372" b="1" kern="0" spc="49">
                <a:solidFill>
                  <a:srgbClr val="505050"/>
                </a:solidFill>
                <a:latin typeface="Segoe UI Semibold" charset="0"/>
                <a:cs typeface="Segoe UI Semibold" charset="0"/>
              </a:rPr>
              <a:t>Hadoop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2930F2D-A90E-4362-A959-FA0B1337DA44}"/>
              </a:ext>
            </a:extLst>
          </p:cNvPr>
          <p:cNvSpPr/>
          <p:nvPr/>
        </p:nvSpPr>
        <p:spPr>
          <a:xfrm>
            <a:off x="8774274" y="5795509"/>
            <a:ext cx="1015242" cy="512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225">
              <a:defRPr/>
            </a:pPr>
            <a:r>
              <a:rPr lang="en-US" sz="1372" b="1" kern="0" spc="49">
                <a:solidFill>
                  <a:srgbClr val="505050"/>
                </a:solidFill>
                <a:latin typeface="Segoe UI Semibold" charset="0"/>
                <a:cs typeface="Segoe UI Semibold" charset="0"/>
              </a:rPr>
              <a:t>Azure Batch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34BF3B1-9D60-40B0-B0D9-62A9D75BBD0B}"/>
              </a:ext>
            </a:extLst>
          </p:cNvPr>
          <p:cNvSpPr/>
          <p:nvPr/>
        </p:nvSpPr>
        <p:spPr>
          <a:xfrm>
            <a:off x="9839922" y="5795510"/>
            <a:ext cx="914426" cy="3017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225">
              <a:defRPr/>
            </a:pPr>
            <a:r>
              <a:rPr lang="en-US" sz="1372" b="1" kern="0" spc="49">
                <a:solidFill>
                  <a:srgbClr val="505050"/>
                </a:solidFill>
                <a:latin typeface="Segoe UI Semibold" charset="0"/>
                <a:cs typeface="Segoe UI Semibold" charset="0"/>
              </a:rPr>
              <a:t>DSVM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EBDD359-D365-4942-A032-181275E70A71}"/>
              </a:ext>
            </a:extLst>
          </p:cNvPr>
          <p:cNvSpPr/>
          <p:nvPr/>
        </p:nvSpPr>
        <p:spPr>
          <a:xfrm>
            <a:off x="10684984" y="5795510"/>
            <a:ext cx="1254779" cy="7241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225">
              <a:defRPr/>
            </a:pPr>
            <a:r>
              <a:rPr lang="en-US" sz="1372" b="1" kern="0" spc="49">
                <a:solidFill>
                  <a:srgbClr val="505050"/>
                </a:solidFill>
                <a:latin typeface="Segoe UI Semibold" charset="0"/>
                <a:cs typeface="Segoe UI Semibold" charset="0"/>
              </a:rPr>
              <a:t>Azure Container Service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48B510BA-873E-47AC-AD6D-A804E4617003}"/>
              </a:ext>
            </a:extLst>
          </p:cNvPr>
          <p:cNvSpPr/>
          <p:nvPr/>
        </p:nvSpPr>
        <p:spPr>
          <a:xfrm>
            <a:off x="8054329" y="4049829"/>
            <a:ext cx="1407387" cy="3017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225">
              <a:defRPr/>
            </a:pPr>
            <a:r>
              <a:rPr lang="en-US" sz="1372" b="1" kern="0" spc="49">
                <a:solidFill>
                  <a:srgbClr val="505050"/>
                </a:solidFill>
                <a:latin typeface="Segoe UI Semibold" charset="0"/>
                <a:cs typeface="Segoe UI Semibold" charset="0"/>
              </a:rPr>
              <a:t>Visual tooling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6B603F56-966C-4560-A771-27A0ADC6074E}"/>
              </a:ext>
            </a:extLst>
          </p:cNvPr>
          <p:cNvSpPr/>
          <p:nvPr/>
        </p:nvSpPr>
        <p:spPr>
          <a:xfrm>
            <a:off x="7775394" y="4695883"/>
            <a:ext cx="1981007" cy="512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225">
              <a:defRPr/>
            </a:pPr>
            <a:r>
              <a:rPr lang="en-US" sz="1372" b="1" kern="0" spc="49" dirty="0">
                <a:solidFill>
                  <a:srgbClr val="505050"/>
                </a:solidFill>
                <a:latin typeface="Segoe UI Semibold" charset="0"/>
                <a:cs typeface="Segoe UI Semibold" charset="0"/>
              </a:rPr>
              <a:t>(cloud) </a:t>
            </a:r>
          </a:p>
          <a:p>
            <a:pPr algn="ctr" defTabSz="914225">
              <a:defRPr/>
            </a:pPr>
            <a:r>
              <a:rPr lang="en-US" sz="1372" b="1" kern="0" spc="49" dirty="0">
                <a:solidFill>
                  <a:srgbClr val="505050"/>
                </a:solidFill>
                <a:latin typeface="Segoe UI Semibold" charset="0"/>
                <a:cs typeface="Segoe UI Semibold" charset="0"/>
              </a:rPr>
              <a:t>AML Studio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1F5D7714-20C9-464B-8B6B-2ABCE178EE44}"/>
              </a:ext>
            </a:extLst>
          </p:cNvPr>
          <p:cNvSpPr/>
          <p:nvPr/>
        </p:nvSpPr>
        <p:spPr>
          <a:xfrm>
            <a:off x="7356360" y="2326516"/>
            <a:ext cx="1164831" cy="3017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225">
              <a:defRPr/>
            </a:pPr>
            <a:r>
              <a:rPr lang="en-US" sz="1372" b="1" kern="0" spc="49" dirty="0">
                <a:solidFill>
                  <a:srgbClr val="505050"/>
                </a:solidFill>
                <a:latin typeface="Segoe UI Semibold" charset="0"/>
                <a:cs typeface="Segoe UI Semibold" charset="0"/>
              </a:rPr>
              <a:t>Consume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5607AB1E-004D-4200-9AA3-54F30E4F5EC0}"/>
              </a:ext>
            </a:extLst>
          </p:cNvPr>
          <p:cNvSpPr/>
          <p:nvPr/>
        </p:nvSpPr>
        <p:spPr>
          <a:xfrm>
            <a:off x="6453684" y="3170274"/>
            <a:ext cx="2970184" cy="3017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225">
              <a:defRPr/>
            </a:pPr>
            <a:r>
              <a:rPr lang="en-US" sz="1372" b="1" kern="0" spc="49" dirty="0">
                <a:solidFill>
                  <a:srgbClr val="505050"/>
                </a:solidFill>
                <a:latin typeface="Segoe UI Semibold" charset="0"/>
                <a:cs typeface="Segoe UI Semibold" charset="0"/>
              </a:rPr>
              <a:t>Cognitive services, bots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E1DE7AE9-ADD5-4089-B3E6-09766A655E28}"/>
              </a:ext>
            </a:extLst>
          </p:cNvPr>
          <p:cNvCxnSpPr>
            <a:cxnSpLocks/>
            <a:stCxn id="14" idx="2"/>
            <a:endCxn id="16" idx="0"/>
          </p:cNvCxnSpPr>
          <p:nvPr/>
        </p:nvCxnSpPr>
        <p:spPr>
          <a:xfrm>
            <a:off x="4696015" y="1973257"/>
            <a:ext cx="0" cy="243280"/>
          </a:xfrm>
          <a:prstGeom prst="straightConnector1">
            <a:avLst/>
          </a:prstGeom>
          <a:ln w="12700">
            <a:solidFill>
              <a:schemeClr val="tx2"/>
            </a:solidFill>
            <a:prstDash val="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48BCA353-D4C1-4B68-92E2-3785CA7E5291}"/>
              </a:ext>
            </a:extLst>
          </p:cNvPr>
          <p:cNvCxnSpPr>
            <a:cxnSpLocks/>
            <a:stCxn id="14" idx="2"/>
            <a:endCxn id="46" idx="0"/>
          </p:cNvCxnSpPr>
          <p:nvPr/>
        </p:nvCxnSpPr>
        <p:spPr>
          <a:xfrm rot="16200000" flipH="1">
            <a:off x="6140766" y="528505"/>
            <a:ext cx="353259" cy="3242761"/>
          </a:xfrm>
          <a:prstGeom prst="bentConnector3">
            <a:avLst>
              <a:gd name="adj1" fmla="val 50000"/>
            </a:avLst>
          </a:prstGeom>
          <a:ln w="12700">
            <a:solidFill>
              <a:schemeClr val="tx2"/>
            </a:solidFill>
            <a:prstDash val="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402A89DB-F407-4AEE-A504-5534AD610150}"/>
              </a:ext>
            </a:extLst>
          </p:cNvPr>
          <p:cNvCxnSpPr>
            <a:cxnSpLocks/>
            <a:stCxn id="46" idx="2"/>
            <a:endCxn id="48" idx="0"/>
          </p:cNvCxnSpPr>
          <p:nvPr/>
        </p:nvCxnSpPr>
        <p:spPr>
          <a:xfrm>
            <a:off x="7938776" y="2628243"/>
            <a:ext cx="0" cy="542031"/>
          </a:xfrm>
          <a:prstGeom prst="straightConnector1">
            <a:avLst/>
          </a:prstGeom>
          <a:ln w="12700">
            <a:solidFill>
              <a:schemeClr val="tx2"/>
            </a:solidFill>
            <a:prstDash val="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8664D9DC-9218-4CEC-9F8C-B7AD2D58224F}"/>
              </a:ext>
            </a:extLst>
          </p:cNvPr>
          <p:cNvCxnSpPr>
            <a:cxnSpLocks/>
            <a:stCxn id="16" idx="2"/>
            <a:endCxn id="18" idx="0"/>
          </p:cNvCxnSpPr>
          <p:nvPr/>
        </p:nvCxnSpPr>
        <p:spPr>
          <a:xfrm flipH="1">
            <a:off x="4679502" y="2729471"/>
            <a:ext cx="16513" cy="466744"/>
          </a:xfrm>
          <a:prstGeom prst="straightConnector1">
            <a:avLst/>
          </a:prstGeom>
          <a:ln w="12700">
            <a:solidFill>
              <a:schemeClr val="tx2"/>
            </a:solidFill>
            <a:prstDash val="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1DC69CAB-2AF3-4B5D-97A8-E47C14D0343A}"/>
              </a:ext>
            </a:extLst>
          </p:cNvPr>
          <p:cNvCxnSpPr>
            <a:cxnSpLocks/>
            <a:stCxn id="18" idx="2"/>
            <a:endCxn id="42" idx="0"/>
          </p:cNvCxnSpPr>
          <p:nvPr/>
        </p:nvCxnSpPr>
        <p:spPr>
          <a:xfrm rot="16200000" flipH="1">
            <a:off x="6442818" y="1734625"/>
            <a:ext cx="551888" cy="4078521"/>
          </a:xfrm>
          <a:prstGeom prst="bentConnector3">
            <a:avLst>
              <a:gd name="adj1" fmla="val 50000"/>
            </a:avLst>
          </a:prstGeom>
          <a:ln w="12700">
            <a:solidFill>
              <a:schemeClr val="tx2"/>
            </a:solidFill>
            <a:prstDash val="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D77B7A99-ABF9-4125-A69D-B3823E78CF0D}"/>
              </a:ext>
            </a:extLst>
          </p:cNvPr>
          <p:cNvCxnSpPr>
            <a:cxnSpLocks/>
            <a:stCxn id="18" idx="2"/>
            <a:endCxn id="20" idx="0"/>
          </p:cNvCxnSpPr>
          <p:nvPr/>
        </p:nvCxnSpPr>
        <p:spPr>
          <a:xfrm>
            <a:off x="4679502" y="3497942"/>
            <a:ext cx="16514" cy="523224"/>
          </a:xfrm>
          <a:prstGeom prst="straightConnector1">
            <a:avLst/>
          </a:prstGeom>
          <a:ln w="12700">
            <a:solidFill>
              <a:schemeClr val="tx2"/>
            </a:solidFill>
            <a:prstDash val="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9574A75F-DF0C-4653-9444-8E340791FE88}"/>
              </a:ext>
            </a:extLst>
          </p:cNvPr>
          <p:cNvCxnSpPr>
            <a:cxnSpLocks/>
            <a:stCxn id="42" idx="2"/>
            <a:endCxn id="44" idx="0"/>
          </p:cNvCxnSpPr>
          <p:nvPr/>
        </p:nvCxnSpPr>
        <p:spPr>
          <a:xfrm>
            <a:off x="8758023" y="4351556"/>
            <a:ext cx="7875" cy="344328"/>
          </a:xfrm>
          <a:prstGeom prst="straightConnector1">
            <a:avLst/>
          </a:prstGeom>
          <a:ln w="12700">
            <a:solidFill>
              <a:schemeClr val="tx2"/>
            </a:solidFill>
            <a:prstDash val="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FDE66FF6-6CEB-4AFB-8999-3346CD021522}"/>
              </a:ext>
            </a:extLst>
          </p:cNvPr>
          <p:cNvCxnSpPr>
            <a:cxnSpLocks/>
            <a:stCxn id="20" idx="2"/>
            <a:endCxn id="28" idx="0"/>
          </p:cNvCxnSpPr>
          <p:nvPr/>
        </p:nvCxnSpPr>
        <p:spPr>
          <a:xfrm rot="16200000" flipH="1">
            <a:off x="5534135" y="3484772"/>
            <a:ext cx="372991" cy="2049232"/>
          </a:xfrm>
          <a:prstGeom prst="bentConnector3">
            <a:avLst>
              <a:gd name="adj1" fmla="val 50000"/>
            </a:avLst>
          </a:prstGeom>
          <a:ln w="12700">
            <a:solidFill>
              <a:schemeClr val="tx2"/>
            </a:solidFill>
            <a:prstDash val="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8A9E3576-FF35-47D1-AAA4-8F8628C68BA0}"/>
              </a:ext>
            </a:extLst>
          </p:cNvPr>
          <p:cNvCxnSpPr>
            <a:cxnSpLocks/>
            <a:stCxn id="20" idx="2"/>
            <a:endCxn id="22" idx="0"/>
          </p:cNvCxnSpPr>
          <p:nvPr/>
        </p:nvCxnSpPr>
        <p:spPr>
          <a:xfrm flipH="1">
            <a:off x="4687759" y="4322892"/>
            <a:ext cx="8257" cy="372991"/>
          </a:xfrm>
          <a:prstGeom prst="straightConnector1">
            <a:avLst/>
          </a:prstGeom>
          <a:ln w="12700">
            <a:solidFill>
              <a:schemeClr val="tx2"/>
            </a:solidFill>
            <a:prstDash val="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0D240FB6-D436-47C8-B752-DE3233F60A39}"/>
              </a:ext>
            </a:extLst>
          </p:cNvPr>
          <p:cNvCxnSpPr>
            <a:cxnSpLocks/>
            <a:stCxn id="28" idx="2"/>
            <a:endCxn id="30" idx="0"/>
          </p:cNvCxnSpPr>
          <p:nvPr/>
        </p:nvCxnSpPr>
        <p:spPr>
          <a:xfrm rot="5400000">
            <a:off x="6204821" y="5255083"/>
            <a:ext cx="586692" cy="494161"/>
          </a:xfrm>
          <a:prstGeom prst="bentConnector3">
            <a:avLst/>
          </a:prstGeom>
          <a:ln w="12700">
            <a:solidFill>
              <a:schemeClr val="tx2"/>
            </a:solidFill>
            <a:prstDash val="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567B69F8-0F94-45D4-A1DB-27D9B488CF48}"/>
              </a:ext>
            </a:extLst>
          </p:cNvPr>
          <p:cNvCxnSpPr>
            <a:cxnSpLocks/>
            <a:stCxn id="28" idx="2"/>
            <a:endCxn id="32" idx="0"/>
          </p:cNvCxnSpPr>
          <p:nvPr/>
        </p:nvCxnSpPr>
        <p:spPr>
          <a:xfrm rot="16200000" flipH="1">
            <a:off x="6712440" y="5241625"/>
            <a:ext cx="586692" cy="521077"/>
          </a:xfrm>
          <a:prstGeom prst="bentConnector3">
            <a:avLst/>
          </a:prstGeom>
          <a:ln w="12700">
            <a:solidFill>
              <a:schemeClr val="tx2"/>
            </a:solidFill>
            <a:prstDash val="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9B369524-7A16-4FD1-9E4F-F6DC0BA106F1}"/>
              </a:ext>
            </a:extLst>
          </p:cNvPr>
          <p:cNvCxnSpPr>
            <a:cxnSpLocks/>
            <a:stCxn id="28" idx="2"/>
            <a:endCxn id="34" idx="0"/>
          </p:cNvCxnSpPr>
          <p:nvPr/>
        </p:nvCxnSpPr>
        <p:spPr>
          <a:xfrm rot="16200000" flipH="1">
            <a:off x="7212606" y="4741459"/>
            <a:ext cx="586692" cy="1521409"/>
          </a:xfrm>
          <a:prstGeom prst="bentConnector3">
            <a:avLst/>
          </a:prstGeom>
          <a:ln w="12700">
            <a:solidFill>
              <a:schemeClr val="tx2"/>
            </a:solidFill>
            <a:prstDash val="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Connector: Elbow 90">
            <a:extLst>
              <a:ext uri="{FF2B5EF4-FFF2-40B4-BE49-F238E27FC236}">
                <a16:creationId xmlns:a16="http://schemas.microsoft.com/office/drawing/2014/main" id="{C5D62AF1-35A7-4D4C-B3DB-B3653AF6166E}"/>
              </a:ext>
            </a:extLst>
          </p:cNvPr>
          <p:cNvCxnSpPr>
            <a:cxnSpLocks/>
            <a:stCxn id="28" idx="2"/>
            <a:endCxn id="36" idx="0"/>
          </p:cNvCxnSpPr>
          <p:nvPr/>
        </p:nvCxnSpPr>
        <p:spPr>
          <a:xfrm rot="16200000" flipH="1">
            <a:off x="7720225" y="4233840"/>
            <a:ext cx="586692" cy="2536648"/>
          </a:xfrm>
          <a:prstGeom prst="bentConnector3">
            <a:avLst>
              <a:gd name="adj1" fmla="val 50000"/>
            </a:avLst>
          </a:prstGeom>
          <a:ln w="12700">
            <a:solidFill>
              <a:schemeClr val="tx2"/>
            </a:solidFill>
            <a:prstDash val="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nector: Elbow 92">
            <a:extLst>
              <a:ext uri="{FF2B5EF4-FFF2-40B4-BE49-F238E27FC236}">
                <a16:creationId xmlns:a16="http://schemas.microsoft.com/office/drawing/2014/main" id="{B7F84A27-DA15-404F-8E2A-B551BEA6FB6E}"/>
              </a:ext>
            </a:extLst>
          </p:cNvPr>
          <p:cNvCxnSpPr>
            <a:cxnSpLocks/>
            <a:stCxn id="28" idx="2"/>
            <a:endCxn id="38" idx="0"/>
          </p:cNvCxnSpPr>
          <p:nvPr/>
        </p:nvCxnSpPr>
        <p:spPr>
          <a:xfrm rot="16200000" flipH="1">
            <a:off x="8227845" y="3726220"/>
            <a:ext cx="586692" cy="3551887"/>
          </a:xfrm>
          <a:prstGeom prst="bentConnector3">
            <a:avLst>
              <a:gd name="adj1" fmla="val 50000"/>
            </a:avLst>
          </a:prstGeom>
          <a:ln w="12700">
            <a:solidFill>
              <a:schemeClr val="tx2"/>
            </a:solidFill>
            <a:prstDash val="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nector: Elbow 94">
            <a:extLst>
              <a:ext uri="{FF2B5EF4-FFF2-40B4-BE49-F238E27FC236}">
                <a16:creationId xmlns:a16="http://schemas.microsoft.com/office/drawing/2014/main" id="{5A4DE633-58FA-4F2B-AFCF-A1E9E9446229}"/>
              </a:ext>
            </a:extLst>
          </p:cNvPr>
          <p:cNvCxnSpPr>
            <a:cxnSpLocks/>
            <a:stCxn id="28" idx="2"/>
            <a:endCxn id="40" idx="0"/>
          </p:cNvCxnSpPr>
          <p:nvPr/>
        </p:nvCxnSpPr>
        <p:spPr>
          <a:xfrm rot="16200000" flipH="1">
            <a:off x="8735464" y="3218600"/>
            <a:ext cx="586692" cy="4567127"/>
          </a:xfrm>
          <a:prstGeom prst="bentConnector3">
            <a:avLst/>
          </a:prstGeom>
          <a:ln w="12700">
            <a:solidFill>
              <a:schemeClr val="tx2"/>
            </a:solidFill>
            <a:prstDash val="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5301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F0EF18-C3E3-4942-A46E-6F2AAA0125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Machine Learning Services</a:t>
            </a:r>
            <a:endParaRPr lang="zh-CN" altLang="en-US" dirty="0"/>
          </a:p>
        </p:txBody>
      </p:sp>
      <p:sp>
        <p:nvSpPr>
          <p:cNvPr id="4" name="箭头: 下 3">
            <a:extLst>
              <a:ext uri="{FF2B5EF4-FFF2-40B4-BE49-F238E27FC236}">
                <a16:creationId xmlns:a16="http://schemas.microsoft.com/office/drawing/2014/main" id="{BD9F7DCB-D464-4ADC-A563-9DA44953543C}"/>
              </a:ext>
            </a:extLst>
          </p:cNvPr>
          <p:cNvSpPr/>
          <p:nvPr/>
        </p:nvSpPr>
        <p:spPr bwMode="auto">
          <a:xfrm rot="10800000">
            <a:off x="1112515" y="1575223"/>
            <a:ext cx="772357" cy="4585880"/>
          </a:xfrm>
          <a:prstGeom prst="downArrow">
            <a:avLst/>
          </a:prstGeom>
          <a:solidFill>
            <a:srgbClr val="FFC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182880" tIns="45720" rIns="18288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8A9C25C-635C-46D3-A6DC-11016C1F9B51}"/>
              </a:ext>
            </a:extLst>
          </p:cNvPr>
          <p:cNvSpPr txBox="1"/>
          <p:nvPr/>
        </p:nvSpPr>
        <p:spPr>
          <a:xfrm>
            <a:off x="417250" y="2086256"/>
            <a:ext cx="8106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/>
              <a:t>PaaS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6917752-3079-4854-BADE-877829C72BA3}"/>
              </a:ext>
            </a:extLst>
          </p:cNvPr>
          <p:cNvSpPr txBox="1"/>
          <p:nvPr/>
        </p:nvSpPr>
        <p:spPr>
          <a:xfrm>
            <a:off x="417250" y="4278302"/>
            <a:ext cx="801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/>
              <a:t>IaaS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B8734B3-98A7-4ADD-AFA4-AE6060B2F1AE}"/>
              </a:ext>
            </a:extLst>
          </p:cNvPr>
          <p:cNvSpPr txBox="1"/>
          <p:nvPr/>
        </p:nvSpPr>
        <p:spPr>
          <a:xfrm>
            <a:off x="-111279" y="5264142"/>
            <a:ext cx="13303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/>
              <a:t>On-</a:t>
            </a:r>
          </a:p>
          <a:p>
            <a:pPr algn="r"/>
            <a:r>
              <a:rPr lang="en-US" altLang="zh-CN" dirty="0"/>
              <a:t>premises</a:t>
            </a:r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832EC1B-75F5-4D63-A408-F2C564F1E352}"/>
              </a:ext>
            </a:extLst>
          </p:cNvPr>
          <p:cNvSpPr/>
          <p:nvPr/>
        </p:nvSpPr>
        <p:spPr bwMode="auto">
          <a:xfrm>
            <a:off x="1884873" y="2017908"/>
            <a:ext cx="3562194" cy="506027"/>
          </a:xfrm>
          <a:prstGeom prst="rect">
            <a:avLst/>
          </a:prstGeom>
          <a:solidFill>
            <a:srgbClr val="00B0F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dist="35921" dir="2700000" algn="ctr" rotWithShape="0">
              <a:srgbClr val="AFAFAF"/>
            </a:outerShdw>
          </a:effectLst>
        </p:spPr>
        <p:txBody>
          <a:bodyPr vert="horz" wrap="square" lIns="182880" tIns="45720" rIns="18288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072FE9E-C412-4748-B079-3CEB85E1486C}"/>
              </a:ext>
            </a:extLst>
          </p:cNvPr>
          <p:cNvSpPr/>
          <p:nvPr/>
        </p:nvSpPr>
        <p:spPr>
          <a:xfrm>
            <a:off x="1884873" y="2086256"/>
            <a:ext cx="30380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Machine Learning Studio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4F8D510-9C30-4E36-AE8D-E84EB4B14C7E}"/>
              </a:ext>
            </a:extLst>
          </p:cNvPr>
          <p:cNvSpPr/>
          <p:nvPr/>
        </p:nvSpPr>
        <p:spPr bwMode="auto">
          <a:xfrm>
            <a:off x="1884873" y="4209954"/>
            <a:ext cx="3562194" cy="506027"/>
          </a:xfrm>
          <a:prstGeom prst="rect">
            <a:avLst/>
          </a:prstGeom>
          <a:solidFill>
            <a:srgbClr val="0070C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dist="35921" dir="2700000" algn="ctr" rotWithShape="0">
              <a:srgbClr val="AFAFAF"/>
            </a:outerShdw>
          </a:effectLst>
        </p:spPr>
        <p:txBody>
          <a:bodyPr vert="horz" wrap="square" lIns="182880" tIns="45720" rIns="18288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044443B4-3774-4EEE-BCF0-E5B9AFAE75A7}"/>
              </a:ext>
            </a:extLst>
          </p:cNvPr>
          <p:cNvSpPr/>
          <p:nvPr/>
        </p:nvSpPr>
        <p:spPr>
          <a:xfrm>
            <a:off x="1884873" y="4278301"/>
            <a:ext cx="35621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Data Science Virtual Machine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2A188E22-3076-47EB-91DC-1F3BE1089BE0}"/>
              </a:ext>
            </a:extLst>
          </p:cNvPr>
          <p:cNvSpPr/>
          <p:nvPr/>
        </p:nvSpPr>
        <p:spPr bwMode="auto">
          <a:xfrm>
            <a:off x="1884873" y="3113931"/>
            <a:ext cx="3562194" cy="506027"/>
          </a:xfrm>
          <a:prstGeom prst="rect">
            <a:avLst/>
          </a:prstGeom>
          <a:solidFill>
            <a:srgbClr val="007EF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dist="35921" dir="2700000" algn="ctr" rotWithShape="0">
              <a:srgbClr val="AFAFAF"/>
            </a:outerShdw>
          </a:effectLst>
        </p:spPr>
        <p:txBody>
          <a:bodyPr vert="horz" wrap="square" lIns="182880" tIns="45720" rIns="18288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5E8BF9DD-E31B-481A-896C-445256C43BEE}"/>
              </a:ext>
            </a:extLst>
          </p:cNvPr>
          <p:cNvSpPr/>
          <p:nvPr/>
        </p:nvSpPr>
        <p:spPr>
          <a:xfrm>
            <a:off x="1884873" y="3182278"/>
            <a:ext cx="35797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Machine Learning Workbench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7467ED36-4C2B-435F-B145-58A7A90403C4}"/>
              </a:ext>
            </a:extLst>
          </p:cNvPr>
          <p:cNvSpPr/>
          <p:nvPr/>
        </p:nvSpPr>
        <p:spPr bwMode="auto">
          <a:xfrm>
            <a:off x="1884873" y="5365073"/>
            <a:ext cx="3562194" cy="506027"/>
          </a:xfrm>
          <a:prstGeom prst="rect">
            <a:avLst/>
          </a:prstGeom>
          <a:solidFill>
            <a:srgbClr val="00206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dist="35921" dir="2700000" algn="ctr" rotWithShape="0">
              <a:srgbClr val="AFAFAF"/>
            </a:outerShdw>
          </a:effectLst>
        </p:spPr>
        <p:txBody>
          <a:bodyPr vert="horz" wrap="square" lIns="182880" tIns="45720" rIns="18288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FAE857F1-1244-4138-8C5B-55A7031A8748}"/>
              </a:ext>
            </a:extLst>
          </p:cNvPr>
          <p:cNvSpPr/>
          <p:nvPr/>
        </p:nvSpPr>
        <p:spPr>
          <a:xfrm>
            <a:off x="1915553" y="5325698"/>
            <a:ext cx="281500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</a:rPr>
              <a:t>Machine Learning Server </a:t>
            </a:r>
          </a:p>
          <a:p>
            <a:r>
              <a:rPr lang="en-US" altLang="zh-CN" sz="1600" dirty="0">
                <a:solidFill>
                  <a:schemeClr val="bg1"/>
                </a:solidFill>
              </a:rPr>
              <a:t>in SQL Server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069F061C-251F-4EF7-AA6B-D998C309F26D}"/>
              </a:ext>
            </a:extLst>
          </p:cNvPr>
          <p:cNvSpPr/>
          <p:nvPr/>
        </p:nvSpPr>
        <p:spPr bwMode="auto">
          <a:xfrm>
            <a:off x="6041094" y="2017907"/>
            <a:ext cx="3954417" cy="506027"/>
          </a:xfrm>
          <a:prstGeom prst="rect">
            <a:avLst/>
          </a:prstGeom>
          <a:solidFill>
            <a:schemeClr val="accent5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dist="35921" dir="2700000" algn="ctr" rotWithShape="0">
              <a:srgbClr val="AFAFAF"/>
            </a:outerShdw>
          </a:effectLst>
        </p:spPr>
        <p:txBody>
          <a:bodyPr vert="horz" wrap="square" lIns="182880" tIns="45720" rIns="18288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C36661FE-A172-46F7-9559-33F08303B3A9}"/>
              </a:ext>
            </a:extLst>
          </p:cNvPr>
          <p:cNvSpPr/>
          <p:nvPr/>
        </p:nvSpPr>
        <p:spPr>
          <a:xfrm>
            <a:off x="6041094" y="2086256"/>
            <a:ext cx="388741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/>
              <a:t>UI based ML module drag-draw tool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4BD54D2C-9C76-4355-B890-5EB776E893D7}"/>
              </a:ext>
            </a:extLst>
          </p:cNvPr>
          <p:cNvSpPr/>
          <p:nvPr/>
        </p:nvSpPr>
        <p:spPr bwMode="auto">
          <a:xfrm>
            <a:off x="6041094" y="3113931"/>
            <a:ext cx="3954417" cy="506027"/>
          </a:xfrm>
          <a:prstGeom prst="rect">
            <a:avLst/>
          </a:prstGeom>
          <a:solidFill>
            <a:schemeClr val="accent5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dist="35921" dir="2700000" algn="ctr" rotWithShape="0">
              <a:srgbClr val="AFAFAF"/>
            </a:outerShdw>
          </a:effectLst>
        </p:spPr>
        <p:txBody>
          <a:bodyPr vert="horz" wrap="square" lIns="182880" tIns="45720" rIns="18288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BB221BEB-625C-413F-96FB-71F160B00F7A}"/>
              </a:ext>
            </a:extLst>
          </p:cNvPr>
          <p:cNvSpPr/>
          <p:nvPr/>
        </p:nvSpPr>
        <p:spPr>
          <a:xfrm>
            <a:off x="6041094" y="3060886"/>
            <a:ext cx="44786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/>
              <a:t>E2E ML tool from experimentation to operationalization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F0FCE75F-3B7C-4D1D-8E61-2C0DE381B909}"/>
              </a:ext>
            </a:extLst>
          </p:cNvPr>
          <p:cNvSpPr/>
          <p:nvPr/>
        </p:nvSpPr>
        <p:spPr bwMode="auto">
          <a:xfrm>
            <a:off x="6041094" y="4209954"/>
            <a:ext cx="3954417" cy="506027"/>
          </a:xfrm>
          <a:prstGeom prst="rect">
            <a:avLst/>
          </a:prstGeom>
          <a:solidFill>
            <a:schemeClr val="accent5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dist="35921" dir="2700000" algn="ctr" rotWithShape="0">
              <a:srgbClr val="AFAFAF"/>
            </a:outerShdw>
          </a:effectLst>
        </p:spPr>
        <p:txBody>
          <a:bodyPr vert="horz" wrap="square" lIns="182880" tIns="45720" rIns="18288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6F638F3F-B111-44E4-BC67-089FF88588FB}"/>
              </a:ext>
            </a:extLst>
          </p:cNvPr>
          <p:cNvSpPr/>
          <p:nvPr/>
        </p:nvSpPr>
        <p:spPr>
          <a:xfrm>
            <a:off x="6041094" y="4156889"/>
            <a:ext cx="371447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/>
              <a:t>Virtual Machine with pre-installed </a:t>
            </a:r>
          </a:p>
          <a:p>
            <a:r>
              <a:rPr lang="en-US" altLang="zh-CN" sz="1600" dirty="0"/>
              <a:t>ML package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BF2ED57C-6A0D-4733-BCCE-43652630A645}"/>
              </a:ext>
            </a:extLst>
          </p:cNvPr>
          <p:cNvSpPr/>
          <p:nvPr/>
        </p:nvSpPr>
        <p:spPr bwMode="auto">
          <a:xfrm>
            <a:off x="6041094" y="5365073"/>
            <a:ext cx="3954417" cy="506027"/>
          </a:xfrm>
          <a:prstGeom prst="rect">
            <a:avLst/>
          </a:prstGeom>
          <a:solidFill>
            <a:schemeClr val="accent5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dist="35921" dir="2700000" algn="ctr" rotWithShape="0">
              <a:srgbClr val="AFAFAF"/>
            </a:outerShdw>
          </a:effectLst>
        </p:spPr>
        <p:txBody>
          <a:bodyPr vert="horz" wrap="square" lIns="182880" tIns="45720" rIns="18288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FE7F2823-38EC-4864-8FD4-23E09545A2DA}"/>
              </a:ext>
            </a:extLst>
          </p:cNvPr>
          <p:cNvSpPr/>
          <p:nvPr/>
        </p:nvSpPr>
        <p:spPr>
          <a:xfrm>
            <a:off x="6041094" y="5433419"/>
            <a:ext cx="38232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/>
              <a:t>Python and R engine in SQL Server</a:t>
            </a:r>
          </a:p>
        </p:txBody>
      </p: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7E787629-CA2C-49D7-AE4D-A55DA2E56ED5}"/>
              </a:ext>
            </a:extLst>
          </p:cNvPr>
          <p:cNvCxnSpPr>
            <a:cxnSpLocks/>
            <a:stCxn id="8" idx="3"/>
            <a:endCxn id="16" idx="1"/>
          </p:cNvCxnSpPr>
          <p:nvPr/>
        </p:nvCxnSpPr>
        <p:spPr bwMode="auto">
          <a:xfrm flipV="1">
            <a:off x="5447067" y="2270921"/>
            <a:ext cx="594027" cy="1"/>
          </a:xfrm>
          <a:prstGeom prst="straightConnector1">
            <a:avLst/>
          </a:prstGeom>
          <a:ln w="6350">
            <a:solidFill>
              <a:schemeClr val="bg2">
                <a:lumMod val="75000"/>
              </a:schemeClr>
            </a:solidFill>
            <a:headEnd type="none" w="med" len="med"/>
            <a:tailEnd type="triangle"/>
          </a:ln>
          <a:effectLst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A3E15C86-FB7B-4AAC-8C05-5A75ACB8EA78}"/>
              </a:ext>
            </a:extLst>
          </p:cNvPr>
          <p:cNvCxnSpPr>
            <a:cxnSpLocks/>
            <a:stCxn id="12" idx="3"/>
            <a:endCxn id="18" idx="1"/>
          </p:cNvCxnSpPr>
          <p:nvPr/>
        </p:nvCxnSpPr>
        <p:spPr bwMode="auto">
          <a:xfrm>
            <a:off x="5447067" y="3366945"/>
            <a:ext cx="594027" cy="0"/>
          </a:xfrm>
          <a:prstGeom prst="straightConnector1">
            <a:avLst/>
          </a:prstGeom>
          <a:ln w="6350">
            <a:solidFill>
              <a:schemeClr val="bg2">
                <a:lumMod val="75000"/>
              </a:schemeClr>
            </a:solidFill>
            <a:headEnd type="none" w="med" len="med"/>
            <a:tailEnd type="triangle"/>
          </a:ln>
          <a:effectLst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D2498033-E4F2-4416-8473-CDA2733E523A}"/>
              </a:ext>
            </a:extLst>
          </p:cNvPr>
          <p:cNvCxnSpPr>
            <a:cxnSpLocks/>
            <a:stCxn id="10" idx="3"/>
            <a:endCxn id="20" idx="1"/>
          </p:cNvCxnSpPr>
          <p:nvPr/>
        </p:nvCxnSpPr>
        <p:spPr bwMode="auto">
          <a:xfrm>
            <a:off x="5447067" y="4462968"/>
            <a:ext cx="594027" cy="0"/>
          </a:xfrm>
          <a:prstGeom prst="straightConnector1">
            <a:avLst/>
          </a:prstGeom>
          <a:ln w="6350">
            <a:solidFill>
              <a:schemeClr val="bg2">
                <a:lumMod val="75000"/>
              </a:schemeClr>
            </a:solidFill>
            <a:headEnd type="none" w="med" len="med"/>
            <a:tailEnd type="triangle"/>
          </a:ln>
          <a:effectLst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AC73F20C-1D6A-4E1A-9FBF-41F6A5735A3E}"/>
              </a:ext>
            </a:extLst>
          </p:cNvPr>
          <p:cNvCxnSpPr>
            <a:cxnSpLocks/>
            <a:stCxn id="14" idx="3"/>
            <a:endCxn id="23" idx="1"/>
          </p:cNvCxnSpPr>
          <p:nvPr/>
        </p:nvCxnSpPr>
        <p:spPr bwMode="auto">
          <a:xfrm flipV="1">
            <a:off x="5447067" y="5602696"/>
            <a:ext cx="594027" cy="15391"/>
          </a:xfrm>
          <a:prstGeom prst="straightConnector1">
            <a:avLst/>
          </a:prstGeom>
          <a:ln w="6350">
            <a:solidFill>
              <a:schemeClr val="bg2">
                <a:lumMod val="75000"/>
              </a:schemeClr>
            </a:solidFill>
            <a:headEnd type="none" w="med" len="med"/>
            <a:tailEnd type="triangle"/>
          </a:ln>
          <a:effectLst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36" name="箭头: 下 35">
            <a:extLst>
              <a:ext uri="{FF2B5EF4-FFF2-40B4-BE49-F238E27FC236}">
                <a16:creationId xmlns:a16="http://schemas.microsoft.com/office/drawing/2014/main" id="{97CE89A4-972F-492C-AEE2-64C51E86DA17}"/>
              </a:ext>
            </a:extLst>
          </p:cNvPr>
          <p:cNvSpPr/>
          <p:nvPr/>
        </p:nvSpPr>
        <p:spPr bwMode="auto">
          <a:xfrm rot="10800000">
            <a:off x="9995511" y="1575223"/>
            <a:ext cx="772357" cy="4585880"/>
          </a:xfrm>
          <a:prstGeom prst="downArrow">
            <a:avLst/>
          </a:prstGeom>
          <a:solidFill>
            <a:srgbClr val="FFC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182880" tIns="45720" rIns="18288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1D3D0672-E7E3-499F-A2DA-DAEBBE0CF28B}"/>
              </a:ext>
            </a:extLst>
          </p:cNvPr>
          <p:cNvSpPr txBox="1"/>
          <p:nvPr/>
        </p:nvSpPr>
        <p:spPr>
          <a:xfrm>
            <a:off x="10632613" y="2101643"/>
            <a:ext cx="13468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No coding</a:t>
            </a:r>
            <a:endParaRPr lang="zh-CN" altLang="en-US" sz="1600" dirty="0"/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08744DA7-16D9-4D04-B131-AE145E1788A9}"/>
              </a:ext>
            </a:extLst>
          </p:cNvPr>
          <p:cNvSpPr txBox="1"/>
          <p:nvPr/>
        </p:nvSpPr>
        <p:spPr>
          <a:xfrm>
            <a:off x="10594877" y="4156889"/>
            <a:ext cx="15971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Fully customized</a:t>
            </a:r>
            <a:endParaRPr lang="zh-CN" altLang="en-US" sz="1600" dirty="0"/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257B6376-BF09-4782-A597-73040C86C059}"/>
              </a:ext>
            </a:extLst>
          </p:cNvPr>
          <p:cNvSpPr txBox="1"/>
          <p:nvPr/>
        </p:nvSpPr>
        <p:spPr>
          <a:xfrm>
            <a:off x="10632613" y="3060885"/>
            <a:ext cx="13468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Full life-cycle IDE</a:t>
            </a:r>
            <a:endParaRPr lang="zh-CN" altLang="en-US" sz="1600" dirty="0"/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3AF9AA68-E57B-4881-B2EE-0E7A7012635F}"/>
              </a:ext>
            </a:extLst>
          </p:cNvPr>
          <p:cNvSpPr txBox="1"/>
          <p:nvPr/>
        </p:nvSpPr>
        <p:spPr>
          <a:xfrm>
            <a:off x="10607571" y="5298329"/>
            <a:ext cx="15844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SQL</a:t>
            </a:r>
            <a:r>
              <a:rPr lang="zh-CN" altLang="en-US" sz="1600" dirty="0"/>
              <a:t> </a:t>
            </a:r>
            <a:r>
              <a:rPr lang="en-US" altLang="zh-CN" sz="1600" dirty="0"/>
              <a:t>preference</a:t>
            </a:r>
            <a:endParaRPr lang="zh-CN" altLang="en-US" sz="1600" dirty="0"/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D9EC9C6D-C7BC-46E1-8BF6-BE784BCF4A4C}"/>
              </a:ext>
            </a:extLst>
          </p:cNvPr>
          <p:cNvSpPr txBox="1"/>
          <p:nvPr/>
        </p:nvSpPr>
        <p:spPr>
          <a:xfrm>
            <a:off x="833529" y="6296011"/>
            <a:ext cx="13303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/>
              <a:t>Platform</a:t>
            </a:r>
            <a:endParaRPr lang="zh-CN" altLang="en-US" sz="1400" dirty="0"/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43EAA745-7FB2-4BC5-B1EC-1A243E0D75DD}"/>
              </a:ext>
            </a:extLst>
          </p:cNvPr>
          <p:cNvSpPr txBox="1"/>
          <p:nvPr/>
        </p:nvSpPr>
        <p:spPr>
          <a:xfrm>
            <a:off x="9716525" y="6296011"/>
            <a:ext cx="13303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/>
              <a:t>Preference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7722695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Azure Machine Learning Studio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533933" y="2486193"/>
            <a:ext cx="11292260" cy="5147356"/>
          </a:xfrm>
        </p:spPr>
        <p:txBody>
          <a:bodyPr/>
          <a:lstStyle/>
          <a:p>
            <a:pPr marL="236387" indent="-236387">
              <a:spcBef>
                <a:spcPts val="1224"/>
              </a:spcBef>
              <a:spcAft>
                <a:spcPts val="408"/>
              </a:spcAft>
              <a:tabLst>
                <a:tab pos="236387" algn="l"/>
              </a:tabLst>
            </a:pPr>
            <a:r>
              <a:rPr lang="en-US" altLang="zh-CN" sz="2000" spc="-68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Visit through browser</a:t>
            </a:r>
          </a:p>
          <a:p>
            <a:pPr marL="236387" indent="-236387">
              <a:spcBef>
                <a:spcPts val="1224"/>
              </a:spcBef>
              <a:spcAft>
                <a:spcPts val="408"/>
              </a:spcAft>
              <a:tabLst>
                <a:tab pos="236387" algn="l"/>
              </a:tabLst>
            </a:pPr>
            <a:r>
              <a:rPr lang="en-US" altLang="zh-CN" sz="2000" spc="-68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Visual E2E module to form dataflow</a:t>
            </a:r>
          </a:p>
          <a:p>
            <a:pPr marL="236387" indent="-236387">
              <a:spcBef>
                <a:spcPts val="1224"/>
              </a:spcBef>
              <a:spcAft>
                <a:spcPts val="408"/>
              </a:spcAft>
              <a:tabLst>
                <a:tab pos="236387" algn="l"/>
              </a:tabLst>
            </a:pPr>
            <a:r>
              <a:rPr lang="en-US" altLang="zh-CN" sz="2000" spc="-68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&gt;100 ML algorithms and model library</a:t>
            </a:r>
          </a:p>
          <a:p>
            <a:pPr marL="236387" indent="-236387">
              <a:spcBef>
                <a:spcPts val="1224"/>
              </a:spcBef>
              <a:spcAft>
                <a:spcPts val="408"/>
              </a:spcAft>
              <a:tabLst>
                <a:tab pos="236387" algn="l"/>
              </a:tabLst>
            </a:pPr>
            <a:r>
              <a:rPr lang="en-US" altLang="zh-CN" sz="2000" spc="-68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 and Python</a:t>
            </a:r>
            <a:r>
              <a:rPr lang="zh-CN" altLang="en-US" sz="2000" spc="-68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spc="-68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extensions</a:t>
            </a:r>
          </a:p>
          <a:p>
            <a:pPr marL="236387" indent="-236387">
              <a:spcBef>
                <a:spcPts val="1224"/>
              </a:spcBef>
              <a:spcAft>
                <a:spcPts val="408"/>
              </a:spcAft>
              <a:tabLst>
                <a:tab pos="236387" algn="l"/>
              </a:tabLst>
            </a:pPr>
            <a:r>
              <a:rPr lang="en-US" altLang="zh-CN" sz="2000" spc="-68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Quick deployment as Web API and auto-scaling</a:t>
            </a:r>
          </a:p>
          <a:p>
            <a:pPr marL="236387" indent="-236387">
              <a:spcBef>
                <a:spcPts val="1224"/>
              </a:spcBef>
              <a:spcAft>
                <a:spcPts val="408"/>
              </a:spcAft>
              <a:tabLst>
                <a:tab pos="236387" algn="l"/>
              </a:tabLst>
            </a:pPr>
            <a:endParaRPr lang="en-US" altLang="zh-CN" sz="2000" spc="-68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9780" y="2374047"/>
            <a:ext cx="5736113" cy="39575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513166" y="1136374"/>
            <a:ext cx="1121464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GUI based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，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integrated development environment on Azure, </a:t>
            </a:r>
            <a:r>
              <a:rPr lang="en-US" altLang="zh-CN" sz="2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 build and operate Machine Learning workflow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738628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Azure Machine Learning Studio</a:t>
            </a:r>
            <a:endParaRPr lang="zh-CN" altLang="en-US" dirty="0"/>
          </a:p>
        </p:txBody>
      </p:sp>
      <p:cxnSp>
        <p:nvCxnSpPr>
          <p:cNvPr id="4" name="Straight Connector 97"/>
          <p:cNvCxnSpPr/>
          <p:nvPr/>
        </p:nvCxnSpPr>
        <p:spPr>
          <a:xfrm>
            <a:off x="3270893" y="1577721"/>
            <a:ext cx="0" cy="5073676"/>
          </a:xfrm>
          <a:prstGeom prst="line">
            <a:avLst/>
          </a:prstGeom>
          <a:noFill/>
          <a:ln w="28575" cap="flat" cmpd="sng" algn="ctr">
            <a:solidFill>
              <a:srgbClr val="D83B01"/>
            </a:solidFill>
            <a:prstDash val="dash"/>
          </a:ln>
          <a:effectLst/>
        </p:spPr>
      </p:cxnSp>
      <p:sp>
        <p:nvSpPr>
          <p:cNvPr id="5" name="TextBox 99"/>
          <p:cNvSpPr txBox="1"/>
          <p:nvPr/>
        </p:nvSpPr>
        <p:spPr>
          <a:xfrm>
            <a:off x="212456" y="4031908"/>
            <a:ext cx="3247078" cy="1187890"/>
          </a:xfrm>
          <a:prstGeom prst="rect">
            <a:avLst/>
          </a:prstGeom>
          <a:noFill/>
        </p:spPr>
        <p:txBody>
          <a:bodyPr wrap="none" lIns="182802" tIns="146241" rIns="182802" bIns="146241" rtlCol="0">
            <a:spAutoFit/>
          </a:bodyPr>
          <a:lstStyle/>
          <a:p>
            <a:pPr defTabSz="932597" fontAlgn="base">
              <a:spcBef>
                <a:spcPct val="0"/>
              </a:spcBef>
              <a:spcAft>
                <a:spcPts val="600"/>
              </a:spcAft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Blobs and Tables</a:t>
            </a:r>
          </a:p>
          <a:p>
            <a:pPr defTabSz="932597" fontAlgn="base">
              <a:spcBef>
                <a:spcPct val="0"/>
              </a:spcBef>
              <a:spcAft>
                <a:spcPts val="600"/>
              </a:spcAft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Hadoop (HDInsight)</a:t>
            </a:r>
          </a:p>
          <a:p>
            <a:pPr defTabSz="932597" fontAlgn="base">
              <a:spcBef>
                <a:spcPct val="0"/>
              </a:spcBef>
              <a:spcAft>
                <a:spcPts val="600"/>
              </a:spcAft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Relational 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DB (Azure SQL DB)</a:t>
            </a:r>
          </a:p>
        </p:txBody>
      </p:sp>
      <p:sp>
        <p:nvSpPr>
          <p:cNvPr id="6" name="Rectangle 100"/>
          <p:cNvSpPr/>
          <p:nvPr/>
        </p:nvSpPr>
        <p:spPr>
          <a:xfrm>
            <a:off x="790389" y="1503401"/>
            <a:ext cx="1433090" cy="622174"/>
          </a:xfrm>
          <a:prstGeom prst="rect">
            <a:avLst/>
          </a:prstGeom>
        </p:spPr>
        <p:txBody>
          <a:bodyPr wrap="square" lIns="182802" tIns="137101" rIns="182802" bIns="137101">
            <a:spAutoFit/>
          </a:bodyPr>
          <a:lstStyle/>
          <a:p>
            <a:pPr algn="ctr" defTabSz="913873"/>
            <a:r>
              <a:rPr lang="en-US" altLang="zh-CN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Data</a:t>
            </a:r>
            <a:endParaRPr lang="en-US" sz="2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" name="Group 101"/>
          <p:cNvGrpSpPr/>
          <p:nvPr/>
        </p:nvGrpSpPr>
        <p:grpSpPr>
          <a:xfrm>
            <a:off x="10715097" y="2497766"/>
            <a:ext cx="466146" cy="800788"/>
            <a:chOff x="9384608" y="3646196"/>
            <a:chExt cx="466344" cy="801128"/>
          </a:xfrm>
        </p:grpSpPr>
        <p:grpSp>
          <p:nvGrpSpPr>
            <p:cNvPr id="8" name="Group 102"/>
            <p:cNvGrpSpPr/>
            <p:nvPr/>
          </p:nvGrpSpPr>
          <p:grpSpPr>
            <a:xfrm>
              <a:off x="9384608" y="3646196"/>
              <a:ext cx="466344" cy="801128"/>
              <a:chOff x="9384608" y="3646196"/>
              <a:chExt cx="466344" cy="801128"/>
            </a:xfrm>
          </p:grpSpPr>
          <p:sp>
            <p:nvSpPr>
              <p:cNvPr id="14" name="Freeform 10"/>
              <p:cNvSpPr>
                <a:spLocks/>
              </p:cNvSpPr>
              <p:nvPr/>
            </p:nvSpPr>
            <p:spPr bwMode="auto">
              <a:xfrm>
                <a:off x="9384608" y="3646196"/>
                <a:ext cx="466344" cy="801128"/>
              </a:xfrm>
              <a:custGeom>
                <a:avLst/>
                <a:gdLst>
                  <a:gd name="T0" fmla="*/ 172 w 184"/>
                  <a:gd name="T1" fmla="*/ 0 h 314"/>
                  <a:gd name="T2" fmla="*/ 12 w 184"/>
                  <a:gd name="T3" fmla="*/ 0 h 314"/>
                  <a:gd name="T4" fmla="*/ 0 w 184"/>
                  <a:gd name="T5" fmla="*/ 12 h 314"/>
                  <a:gd name="T6" fmla="*/ 0 w 184"/>
                  <a:gd name="T7" fmla="*/ 302 h 314"/>
                  <a:gd name="T8" fmla="*/ 12 w 184"/>
                  <a:gd name="T9" fmla="*/ 314 h 314"/>
                  <a:gd name="T10" fmla="*/ 172 w 184"/>
                  <a:gd name="T11" fmla="*/ 314 h 314"/>
                  <a:gd name="T12" fmla="*/ 184 w 184"/>
                  <a:gd name="T13" fmla="*/ 302 h 314"/>
                  <a:gd name="T14" fmla="*/ 184 w 184"/>
                  <a:gd name="T15" fmla="*/ 12 h 314"/>
                  <a:gd name="T16" fmla="*/ 172 w 184"/>
                  <a:gd name="T17" fmla="*/ 0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84" h="314">
                    <a:moveTo>
                      <a:pt x="172" y="0"/>
                    </a:moveTo>
                    <a:cubicBezTo>
                      <a:pt x="12" y="0"/>
                      <a:pt x="12" y="0"/>
                      <a:pt x="12" y="0"/>
                    </a:cubicBezTo>
                    <a:cubicBezTo>
                      <a:pt x="6" y="0"/>
                      <a:pt x="0" y="5"/>
                      <a:pt x="0" y="12"/>
                    </a:cubicBezTo>
                    <a:cubicBezTo>
                      <a:pt x="0" y="302"/>
                      <a:pt x="0" y="302"/>
                      <a:pt x="0" y="302"/>
                    </a:cubicBezTo>
                    <a:cubicBezTo>
                      <a:pt x="0" y="308"/>
                      <a:pt x="6" y="314"/>
                      <a:pt x="12" y="314"/>
                    </a:cubicBezTo>
                    <a:cubicBezTo>
                      <a:pt x="172" y="314"/>
                      <a:pt x="172" y="314"/>
                      <a:pt x="172" y="314"/>
                    </a:cubicBezTo>
                    <a:cubicBezTo>
                      <a:pt x="178" y="314"/>
                      <a:pt x="184" y="308"/>
                      <a:pt x="184" y="302"/>
                    </a:cubicBezTo>
                    <a:cubicBezTo>
                      <a:pt x="184" y="12"/>
                      <a:pt x="184" y="12"/>
                      <a:pt x="184" y="12"/>
                    </a:cubicBezTo>
                    <a:cubicBezTo>
                      <a:pt x="184" y="5"/>
                      <a:pt x="178" y="0"/>
                      <a:pt x="172" y="0"/>
                    </a:cubicBezTo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/>
            </p:spPr>
            <p:txBody>
              <a:bodyPr vert="horz" wrap="square" lIns="91401" tIns="45700" rIns="91401" bIns="45700" numCol="1" anchor="t" anchorCtr="0" compatLnSpc="1">
                <a:prstTxWarp prst="textNoShape">
                  <a:avLst/>
                </a:prstTxWarp>
              </a:bodyPr>
              <a:lstStyle/>
              <a:p>
                <a:pPr defTabSz="932597">
                  <a:defRPr/>
                </a:pPr>
                <a:endParaRPr lang="en-US" b="1" kern="0" dirty="0">
                  <a:ln w="22225">
                    <a:solidFill>
                      <a:srgbClr val="0078D7"/>
                    </a:solidFill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" name="Rectangle 11"/>
              <p:cNvSpPr>
                <a:spLocks noChangeArrowheads="1"/>
              </p:cNvSpPr>
              <p:nvPr/>
            </p:nvSpPr>
            <p:spPr bwMode="auto">
              <a:xfrm>
                <a:off x="9430600" y="3692189"/>
                <a:ext cx="374359" cy="629993"/>
              </a:xfrm>
              <a:prstGeom prst="rect">
                <a:avLst/>
              </a:prstGeom>
              <a:solidFill>
                <a:srgbClr val="DC3C00"/>
              </a:solidFill>
              <a:ln>
                <a:noFill/>
              </a:ln>
              <a:extLst/>
            </p:spPr>
            <p:txBody>
              <a:bodyPr vert="horz" wrap="square" lIns="91401" tIns="45700" rIns="91401" bIns="45700" numCol="1" anchor="t" anchorCtr="0" compatLnSpc="1">
                <a:prstTxWarp prst="textNoShape">
                  <a:avLst/>
                </a:prstTxWarp>
              </a:bodyPr>
              <a:lstStyle/>
              <a:p>
                <a:pPr defTabSz="932597">
                  <a:defRPr/>
                </a:pPr>
                <a:endParaRPr lang="en-US" b="1" kern="0" dirty="0">
                  <a:ln w="22225">
                    <a:solidFill>
                      <a:srgbClr val="0078D7"/>
                    </a:solidFill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16" name="Group 110"/>
              <p:cNvGrpSpPr/>
              <p:nvPr/>
            </p:nvGrpSpPr>
            <p:grpSpPr>
              <a:xfrm>
                <a:off x="9484650" y="3817383"/>
                <a:ext cx="268769" cy="458657"/>
                <a:chOff x="10365212" y="5859572"/>
                <a:chExt cx="483110" cy="660040"/>
              </a:xfrm>
              <a:solidFill>
                <a:srgbClr val="505050"/>
              </a:solidFill>
            </p:grpSpPr>
            <p:sp>
              <p:nvSpPr>
                <p:cNvPr id="17" name="Rectangle 9"/>
                <p:cNvSpPr>
                  <a:spLocks noChangeArrowheads="1"/>
                </p:cNvSpPr>
                <p:nvPr/>
              </p:nvSpPr>
              <p:spPr bwMode="auto">
                <a:xfrm>
                  <a:off x="10631433" y="6241326"/>
                  <a:ext cx="83515" cy="27828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01" tIns="45700" rIns="91401" bIns="4570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97">
                    <a:defRPr/>
                  </a:pPr>
                  <a:endParaRPr lang="en-US" b="1" kern="0" dirty="0">
                    <a:ln w="22225">
                      <a:solidFill>
                        <a:srgbClr val="0078D7"/>
                      </a:solidFill>
                      <a:prstDash val="solid"/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8" name="Freeform 11"/>
                <p:cNvSpPr>
                  <a:spLocks/>
                </p:cNvSpPr>
                <p:nvPr/>
              </p:nvSpPr>
              <p:spPr bwMode="auto">
                <a:xfrm>
                  <a:off x="10365212" y="6063340"/>
                  <a:ext cx="84051" cy="456272"/>
                </a:xfrm>
                <a:custGeom>
                  <a:avLst/>
                  <a:gdLst>
                    <a:gd name="T0" fmla="*/ 0 w 314"/>
                    <a:gd name="T1" fmla="*/ 0 h 1292"/>
                    <a:gd name="T2" fmla="*/ 0 w 314"/>
                    <a:gd name="T3" fmla="*/ 641 h 1292"/>
                    <a:gd name="T4" fmla="*/ 0 w 314"/>
                    <a:gd name="T5" fmla="*/ 1292 h 1292"/>
                    <a:gd name="T6" fmla="*/ 314 w 314"/>
                    <a:gd name="T7" fmla="*/ 1292 h 1292"/>
                    <a:gd name="T8" fmla="*/ 314 w 314"/>
                    <a:gd name="T9" fmla="*/ 537 h 1292"/>
                    <a:gd name="T10" fmla="*/ 314 w 314"/>
                    <a:gd name="T11" fmla="*/ 0 h 1292"/>
                    <a:gd name="T12" fmla="*/ 0 w 314"/>
                    <a:gd name="T13" fmla="*/ 0 h 1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14" h="1292">
                      <a:moveTo>
                        <a:pt x="0" y="0"/>
                      </a:moveTo>
                      <a:lnTo>
                        <a:pt x="0" y="641"/>
                      </a:lnTo>
                      <a:lnTo>
                        <a:pt x="0" y="1292"/>
                      </a:lnTo>
                      <a:lnTo>
                        <a:pt x="314" y="1292"/>
                      </a:lnTo>
                      <a:lnTo>
                        <a:pt x="314" y="537"/>
                      </a:lnTo>
                      <a:lnTo>
                        <a:pt x="31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1" tIns="45700" rIns="91401" bIns="4570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97">
                    <a:defRPr/>
                  </a:pPr>
                  <a:endParaRPr lang="en-US" b="1" kern="0" dirty="0">
                    <a:ln w="22225">
                      <a:solidFill>
                        <a:srgbClr val="0078D7"/>
                      </a:solidFill>
                      <a:prstDash val="solid"/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9" name="Freeform 12"/>
                <p:cNvSpPr>
                  <a:spLocks/>
                </p:cNvSpPr>
                <p:nvPr/>
              </p:nvSpPr>
              <p:spPr bwMode="auto">
                <a:xfrm>
                  <a:off x="10497994" y="5859572"/>
                  <a:ext cx="84051" cy="660040"/>
                </a:xfrm>
                <a:custGeom>
                  <a:avLst/>
                  <a:gdLst>
                    <a:gd name="T0" fmla="*/ 0 w 314"/>
                    <a:gd name="T1" fmla="*/ 0 h 1869"/>
                    <a:gd name="T2" fmla="*/ 0 w 314"/>
                    <a:gd name="T3" fmla="*/ 1093 h 1869"/>
                    <a:gd name="T4" fmla="*/ 0 w 314"/>
                    <a:gd name="T5" fmla="*/ 1869 h 1869"/>
                    <a:gd name="T6" fmla="*/ 314 w 314"/>
                    <a:gd name="T7" fmla="*/ 1869 h 1869"/>
                    <a:gd name="T8" fmla="*/ 314 w 314"/>
                    <a:gd name="T9" fmla="*/ 991 h 1869"/>
                    <a:gd name="T10" fmla="*/ 314 w 314"/>
                    <a:gd name="T11" fmla="*/ 0 h 1869"/>
                    <a:gd name="T12" fmla="*/ 0 w 314"/>
                    <a:gd name="T13" fmla="*/ 0 h 18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14" h="1869">
                      <a:moveTo>
                        <a:pt x="0" y="0"/>
                      </a:moveTo>
                      <a:lnTo>
                        <a:pt x="0" y="1093"/>
                      </a:lnTo>
                      <a:lnTo>
                        <a:pt x="0" y="1869"/>
                      </a:lnTo>
                      <a:lnTo>
                        <a:pt x="314" y="1869"/>
                      </a:lnTo>
                      <a:lnTo>
                        <a:pt x="314" y="991"/>
                      </a:lnTo>
                      <a:lnTo>
                        <a:pt x="31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1" tIns="45700" rIns="91401" bIns="4570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97">
                    <a:defRPr/>
                  </a:pPr>
                  <a:endParaRPr lang="en-US" b="1" kern="0" dirty="0">
                    <a:ln w="22225">
                      <a:solidFill>
                        <a:srgbClr val="0078D7"/>
                      </a:solidFill>
                      <a:prstDash val="solid"/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0" name="Freeform 13"/>
                <p:cNvSpPr>
                  <a:spLocks/>
                </p:cNvSpPr>
                <p:nvPr/>
              </p:nvSpPr>
              <p:spPr bwMode="auto">
                <a:xfrm>
                  <a:off x="10764271" y="6070049"/>
                  <a:ext cx="84051" cy="449561"/>
                </a:xfrm>
                <a:custGeom>
                  <a:avLst/>
                  <a:gdLst>
                    <a:gd name="T0" fmla="*/ 0 w 314"/>
                    <a:gd name="T1" fmla="*/ 0 h 1273"/>
                    <a:gd name="T2" fmla="*/ 0 w 314"/>
                    <a:gd name="T3" fmla="*/ 251 h 1273"/>
                    <a:gd name="T4" fmla="*/ 0 w 314"/>
                    <a:gd name="T5" fmla="*/ 1273 h 1273"/>
                    <a:gd name="T6" fmla="*/ 314 w 314"/>
                    <a:gd name="T7" fmla="*/ 1273 h 1273"/>
                    <a:gd name="T8" fmla="*/ 314 w 314"/>
                    <a:gd name="T9" fmla="*/ 149 h 1273"/>
                    <a:gd name="T10" fmla="*/ 314 w 314"/>
                    <a:gd name="T11" fmla="*/ 0 h 1273"/>
                    <a:gd name="T12" fmla="*/ 0 w 314"/>
                    <a:gd name="T13" fmla="*/ 0 h 12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14" h="1273">
                      <a:moveTo>
                        <a:pt x="0" y="0"/>
                      </a:moveTo>
                      <a:lnTo>
                        <a:pt x="0" y="251"/>
                      </a:lnTo>
                      <a:lnTo>
                        <a:pt x="0" y="1273"/>
                      </a:lnTo>
                      <a:lnTo>
                        <a:pt x="314" y="1273"/>
                      </a:lnTo>
                      <a:lnTo>
                        <a:pt x="314" y="149"/>
                      </a:lnTo>
                      <a:lnTo>
                        <a:pt x="31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1" tIns="45700" rIns="91401" bIns="4570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97">
                    <a:defRPr/>
                  </a:pPr>
                  <a:endParaRPr lang="en-US" b="1" kern="0" dirty="0">
                    <a:ln w="22225">
                      <a:solidFill>
                        <a:srgbClr val="0078D7"/>
                      </a:solidFill>
                      <a:prstDash val="solid"/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9" name="Rectangle 12"/>
            <p:cNvSpPr>
              <a:spLocks noChangeArrowheads="1"/>
            </p:cNvSpPr>
            <p:nvPr/>
          </p:nvSpPr>
          <p:spPr bwMode="auto">
            <a:xfrm>
              <a:off x="9430600" y="3692189"/>
              <a:ext cx="374359" cy="6299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01" tIns="45700" rIns="91401" bIns="4570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b="1" kern="0" dirty="0">
                <a:ln w="22225">
                  <a:solidFill>
                    <a:srgbClr val="0078D7"/>
                  </a:solidFill>
                  <a:prstDash val="solid"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Freeform 13"/>
            <p:cNvSpPr>
              <a:spLocks/>
            </p:cNvSpPr>
            <p:nvPr/>
          </p:nvSpPr>
          <p:spPr bwMode="auto">
            <a:xfrm>
              <a:off x="9547187" y="4360686"/>
              <a:ext cx="141187" cy="18183"/>
            </a:xfrm>
            <a:custGeom>
              <a:avLst/>
              <a:gdLst>
                <a:gd name="T0" fmla="*/ 56 w 56"/>
                <a:gd name="T1" fmla="*/ 3 h 7"/>
                <a:gd name="T2" fmla="*/ 52 w 56"/>
                <a:gd name="T3" fmla="*/ 7 h 7"/>
                <a:gd name="T4" fmla="*/ 4 w 56"/>
                <a:gd name="T5" fmla="*/ 7 h 7"/>
                <a:gd name="T6" fmla="*/ 0 w 56"/>
                <a:gd name="T7" fmla="*/ 3 h 7"/>
                <a:gd name="T8" fmla="*/ 4 w 56"/>
                <a:gd name="T9" fmla="*/ 0 h 7"/>
                <a:gd name="T10" fmla="*/ 52 w 56"/>
                <a:gd name="T11" fmla="*/ 0 h 7"/>
                <a:gd name="T12" fmla="*/ 56 w 56"/>
                <a:gd name="T13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" h="7">
                  <a:moveTo>
                    <a:pt x="56" y="3"/>
                  </a:moveTo>
                  <a:cubicBezTo>
                    <a:pt x="56" y="5"/>
                    <a:pt x="54" y="7"/>
                    <a:pt x="52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2" y="7"/>
                    <a:pt x="0" y="5"/>
                    <a:pt x="0" y="3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4" y="0"/>
                    <a:pt x="56" y="1"/>
                    <a:pt x="56" y="3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/>
          </p:spPr>
          <p:txBody>
            <a:bodyPr vert="horz" wrap="square" lIns="91401" tIns="45700" rIns="91401" bIns="4570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b="1" kern="0" dirty="0">
                <a:ln w="22225">
                  <a:solidFill>
                    <a:srgbClr val="0078D7"/>
                  </a:solidFill>
                  <a:prstDash val="solid"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Rectangle 14"/>
            <p:cNvSpPr>
              <a:spLocks noChangeArrowheads="1"/>
            </p:cNvSpPr>
            <p:nvPr/>
          </p:nvSpPr>
          <p:spPr bwMode="auto">
            <a:xfrm>
              <a:off x="9430600" y="4322181"/>
              <a:ext cx="124073" cy="1070"/>
            </a:xfrm>
            <a:prstGeom prst="rect">
              <a:avLst/>
            </a:prstGeom>
            <a:solidFill>
              <a:srgbClr val="5C476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01" tIns="45700" rIns="91401" bIns="4570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b="1" kern="0" dirty="0">
                <a:ln w="22225">
                  <a:solidFill>
                    <a:srgbClr val="0078D7"/>
                  </a:solidFill>
                  <a:prstDash val="solid"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Freeform 15"/>
            <p:cNvSpPr>
              <a:spLocks/>
            </p:cNvSpPr>
            <p:nvPr/>
          </p:nvSpPr>
          <p:spPr bwMode="auto">
            <a:xfrm>
              <a:off x="9430600" y="4322181"/>
              <a:ext cx="124073" cy="0"/>
            </a:xfrm>
            <a:custGeom>
              <a:avLst/>
              <a:gdLst>
                <a:gd name="T0" fmla="*/ 116 w 116"/>
                <a:gd name="T1" fmla="*/ 0 w 116"/>
                <a:gd name="T2" fmla="*/ 0 w 116"/>
                <a:gd name="T3" fmla="*/ 116 w 11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16">
                  <a:moveTo>
                    <a:pt x="116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1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1" tIns="45700" rIns="91401" bIns="4570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b="1" kern="0" dirty="0">
                <a:ln w="22225">
                  <a:solidFill>
                    <a:srgbClr val="0078D7"/>
                  </a:solidFill>
                  <a:prstDash val="solid"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Freeform 17"/>
            <p:cNvSpPr>
              <a:spLocks/>
            </p:cNvSpPr>
            <p:nvPr/>
          </p:nvSpPr>
          <p:spPr bwMode="auto">
            <a:xfrm>
              <a:off x="9430600" y="3692189"/>
              <a:ext cx="220337" cy="629993"/>
            </a:xfrm>
            <a:custGeom>
              <a:avLst/>
              <a:gdLst>
                <a:gd name="T0" fmla="*/ 206 w 206"/>
                <a:gd name="T1" fmla="*/ 0 h 589"/>
                <a:gd name="T2" fmla="*/ 0 w 206"/>
                <a:gd name="T3" fmla="*/ 0 h 589"/>
                <a:gd name="T4" fmla="*/ 0 w 206"/>
                <a:gd name="T5" fmla="*/ 589 h 589"/>
                <a:gd name="T6" fmla="*/ 116 w 206"/>
                <a:gd name="T7" fmla="*/ 589 h 589"/>
                <a:gd name="T8" fmla="*/ 206 w 206"/>
                <a:gd name="T9" fmla="*/ 0 h 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589">
                  <a:moveTo>
                    <a:pt x="206" y="0"/>
                  </a:moveTo>
                  <a:lnTo>
                    <a:pt x="0" y="0"/>
                  </a:lnTo>
                  <a:lnTo>
                    <a:pt x="0" y="589"/>
                  </a:lnTo>
                  <a:lnTo>
                    <a:pt x="116" y="589"/>
                  </a:lnTo>
                  <a:lnTo>
                    <a:pt x="20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1" tIns="45700" rIns="91401" bIns="4570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b="1" kern="0" dirty="0">
                <a:ln w="22225">
                  <a:solidFill>
                    <a:srgbClr val="0078D7"/>
                  </a:solidFill>
                  <a:prstDash val="solid"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1" name="Group 115"/>
          <p:cNvGrpSpPr/>
          <p:nvPr/>
        </p:nvGrpSpPr>
        <p:grpSpPr>
          <a:xfrm>
            <a:off x="10108539" y="3596340"/>
            <a:ext cx="1709200" cy="873342"/>
            <a:chOff x="9708797" y="4105152"/>
            <a:chExt cx="1709928" cy="873714"/>
          </a:xfrm>
        </p:grpSpPr>
        <p:grpSp>
          <p:nvGrpSpPr>
            <p:cNvPr id="22" name="Group 116"/>
            <p:cNvGrpSpPr/>
            <p:nvPr/>
          </p:nvGrpSpPr>
          <p:grpSpPr>
            <a:xfrm>
              <a:off x="9708797" y="4105152"/>
              <a:ext cx="1709928" cy="873714"/>
              <a:chOff x="13377563" y="2176438"/>
              <a:chExt cx="1709928" cy="873714"/>
            </a:xfrm>
          </p:grpSpPr>
          <p:sp>
            <p:nvSpPr>
              <p:cNvPr id="35" name="Freeform 5"/>
              <p:cNvSpPr>
                <a:spLocks/>
              </p:cNvSpPr>
              <p:nvPr/>
            </p:nvSpPr>
            <p:spPr bwMode="auto">
              <a:xfrm>
                <a:off x="13377563" y="2981404"/>
                <a:ext cx="1709928" cy="68748"/>
              </a:xfrm>
              <a:custGeom>
                <a:avLst/>
                <a:gdLst>
                  <a:gd name="T0" fmla="*/ 0 w 578"/>
                  <a:gd name="T1" fmla="*/ 6 h 23"/>
                  <a:gd name="T2" fmla="*/ 0 w 578"/>
                  <a:gd name="T3" fmla="*/ 11 h 23"/>
                  <a:gd name="T4" fmla="*/ 0 w 578"/>
                  <a:gd name="T5" fmla="*/ 12 h 23"/>
                  <a:gd name="T6" fmla="*/ 0 w 578"/>
                  <a:gd name="T7" fmla="*/ 12 h 23"/>
                  <a:gd name="T8" fmla="*/ 0 w 578"/>
                  <a:gd name="T9" fmla="*/ 13 h 23"/>
                  <a:gd name="T10" fmla="*/ 0 w 578"/>
                  <a:gd name="T11" fmla="*/ 14 h 23"/>
                  <a:gd name="T12" fmla="*/ 11 w 578"/>
                  <a:gd name="T13" fmla="*/ 23 h 23"/>
                  <a:gd name="T14" fmla="*/ 566 w 578"/>
                  <a:gd name="T15" fmla="*/ 23 h 23"/>
                  <a:gd name="T16" fmla="*/ 578 w 578"/>
                  <a:gd name="T17" fmla="*/ 15 h 23"/>
                  <a:gd name="T18" fmla="*/ 578 w 578"/>
                  <a:gd name="T19" fmla="*/ 14 h 23"/>
                  <a:gd name="T20" fmla="*/ 578 w 578"/>
                  <a:gd name="T21" fmla="*/ 6 h 23"/>
                  <a:gd name="T22" fmla="*/ 0 w 578"/>
                  <a:gd name="T23" fmla="*/ 6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78" h="23">
                    <a:moveTo>
                      <a:pt x="0" y="6"/>
                    </a:moveTo>
                    <a:cubicBezTo>
                      <a:pt x="0" y="18"/>
                      <a:pt x="0" y="11"/>
                      <a:pt x="0" y="11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9"/>
                      <a:pt x="6" y="23"/>
                      <a:pt x="11" y="23"/>
                    </a:cubicBezTo>
                    <a:cubicBezTo>
                      <a:pt x="566" y="23"/>
                      <a:pt x="566" y="23"/>
                      <a:pt x="566" y="23"/>
                    </a:cubicBezTo>
                    <a:cubicBezTo>
                      <a:pt x="572" y="23"/>
                      <a:pt x="576" y="20"/>
                      <a:pt x="578" y="15"/>
                    </a:cubicBezTo>
                    <a:cubicBezTo>
                      <a:pt x="578" y="14"/>
                      <a:pt x="578" y="14"/>
                      <a:pt x="578" y="14"/>
                    </a:cubicBezTo>
                    <a:cubicBezTo>
                      <a:pt x="578" y="0"/>
                      <a:pt x="578" y="6"/>
                      <a:pt x="578" y="6"/>
                    </a:cubicBez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</p:spPr>
            <p:txBody>
              <a:bodyPr vert="horz" wrap="square" lIns="91401" tIns="45700" rIns="91401" bIns="45700" numCol="1" anchor="t" anchorCtr="0" compatLnSpc="1">
                <a:prstTxWarp prst="textNoShape">
                  <a:avLst/>
                </a:prstTxWarp>
              </a:bodyPr>
              <a:lstStyle/>
              <a:p>
                <a:pPr defTabSz="932597">
                  <a:defRPr/>
                </a:pPr>
                <a:endParaRPr lang="en-US" kern="0" dirty="0">
                  <a:ln w="0"/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19050" dir="2700000" algn="tl" rotWithShape="0">
                      <a:srgbClr val="505050">
                        <a:alpha val="4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6" name="Freeform 6"/>
              <p:cNvSpPr>
                <a:spLocks/>
              </p:cNvSpPr>
              <p:nvPr/>
            </p:nvSpPr>
            <p:spPr bwMode="auto">
              <a:xfrm>
                <a:off x="13593804" y="2176438"/>
                <a:ext cx="1277446" cy="828716"/>
              </a:xfrm>
              <a:custGeom>
                <a:avLst/>
                <a:gdLst>
                  <a:gd name="T0" fmla="*/ 15 w 432"/>
                  <a:gd name="T1" fmla="*/ 278 h 278"/>
                  <a:gd name="T2" fmla="*/ 418 w 432"/>
                  <a:gd name="T3" fmla="*/ 278 h 278"/>
                  <a:gd name="T4" fmla="*/ 432 w 432"/>
                  <a:gd name="T5" fmla="*/ 263 h 278"/>
                  <a:gd name="T6" fmla="*/ 432 w 432"/>
                  <a:gd name="T7" fmla="*/ 15 h 278"/>
                  <a:gd name="T8" fmla="*/ 418 w 432"/>
                  <a:gd name="T9" fmla="*/ 0 h 278"/>
                  <a:gd name="T10" fmla="*/ 15 w 432"/>
                  <a:gd name="T11" fmla="*/ 0 h 278"/>
                  <a:gd name="T12" fmla="*/ 0 w 432"/>
                  <a:gd name="T13" fmla="*/ 15 h 278"/>
                  <a:gd name="T14" fmla="*/ 0 w 432"/>
                  <a:gd name="T15" fmla="*/ 263 h 278"/>
                  <a:gd name="T16" fmla="*/ 15 w 432"/>
                  <a:gd name="T17" fmla="*/ 278 h 2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2" h="278">
                    <a:moveTo>
                      <a:pt x="15" y="278"/>
                    </a:moveTo>
                    <a:cubicBezTo>
                      <a:pt x="418" y="278"/>
                      <a:pt x="418" y="278"/>
                      <a:pt x="418" y="278"/>
                    </a:cubicBezTo>
                    <a:cubicBezTo>
                      <a:pt x="427" y="278"/>
                      <a:pt x="432" y="272"/>
                      <a:pt x="432" y="263"/>
                    </a:cubicBezTo>
                    <a:cubicBezTo>
                      <a:pt x="432" y="15"/>
                      <a:pt x="432" y="15"/>
                      <a:pt x="432" y="15"/>
                    </a:cubicBezTo>
                    <a:cubicBezTo>
                      <a:pt x="432" y="6"/>
                      <a:pt x="427" y="0"/>
                      <a:pt x="418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8" y="0"/>
                      <a:pt x="0" y="6"/>
                      <a:pt x="0" y="15"/>
                    </a:cubicBezTo>
                    <a:cubicBezTo>
                      <a:pt x="0" y="263"/>
                      <a:pt x="0" y="263"/>
                      <a:pt x="0" y="263"/>
                    </a:cubicBezTo>
                    <a:cubicBezTo>
                      <a:pt x="0" y="272"/>
                      <a:pt x="8" y="278"/>
                      <a:pt x="15" y="278"/>
                    </a:cubicBezTo>
                  </a:path>
                </a:pathLst>
              </a:custGeom>
              <a:solidFill>
                <a:srgbClr val="505050"/>
              </a:solidFill>
              <a:ln>
                <a:noFill/>
              </a:ln>
            </p:spPr>
            <p:txBody>
              <a:bodyPr vert="horz" wrap="square" lIns="91401" tIns="45700" rIns="91401" bIns="45700" numCol="1" anchor="t" anchorCtr="0" compatLnSpc="1">
                <a:prstTxWarp prst="textNoShape">
                  <a:avLst/>
                </a:prstTxWarp>
              </a:bodyPr>
              <a:lstStyle/>
              <a:p>
                <a:pPr defTabSz="932597">
                  <a:defRPr/>
                </a:pPr>
                <a:endParaRPr lang="en-US" kern="0" dirty="0">
                  <a:ln w="0"/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19050" dir="2700000" algn="tl" rotWithShape="0">
                      <a:srgbClr val="505050">
                        <a:alpha val="4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7" name="Freeform 7"/>
              <p:cNvSpPr>
                <a:spLocks/>
              </p:cNvSpPr>
              <p:nvPr/>
            </p:nvSpPr>
            <p:spPr bwMode="auto">
              <a:xfrm>
                <a:off x="13650052" y="2223936"/>
                <a:ext cx="1167451" cy="727470"/>
              </a:xfrm>
              <a:custGeom>
                <a:avLst/>
                <a:gdLst>
                  <a:gd name="T0" fmla="*/ 0 w 395"/>
                  <a:gd name="T1" fmla="*/ 0 h 244"/>
                  <a:gd name="T2" fmla="*/ 395 w 395"/>
                  <a:gd name="T3" fmla="*/ 0 h 244"/>
                  <a:gd name="T4" fmla="*/ 395 w 395"/>
                  <a:gd name="T5" fmla="*/ 244 h 244"/>
                  <a:gd name="T6" fmla="*/ 0 w 395"/>
                  <a:gd name="T7" fmla="*/ 244 h 244"/>
                  <a:gd name="T8" fmla="*/ 0 w 395"/>
                  <a:gd name="T9" fmla="*/ 0 h 2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5" h="244">
                    <a:moveTo>
                      <a:pt x="0" y="0"/>
                    </a:moveTo>
                    <a:cubicBezTo>
                      <a:pt x="395" y="0"/>
                      <a:pt x="395" y="0"/>
                      <a:pt x="395" y="0"/>
                    </a:cubicBezTo>
                    <a:cubicBezTo>
                      <a:pt x="395" y="244"/>
                      <a:pt x="395" y="244"/>
                      <a:pt x="395" y="244"/>
                    </a:cubicBezTo>
                    <a:cubicBezTo>
                      <a:pt x="0" y="244"/>
                      <a:pt x="0" y="244"/>
                      <a:pt x="0" y="244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DC3C00"/>
              </a:solidFill>
              <a:ln>
                <a:noFill/>
              </a:ln>
            </p:spPr>
            <p:txBody>
              <a:bodyPr vert="horz" wrap="square" lIns="91401" tIns="45700" rIns="91401" bIns="45700" numCol="1" anchor="t" anchorCtr="0" compatLnSpc="1">
                <a:prstTxWarp prst="textNoShape">
                  <a:avLst/>
                </a:prstTxWarp>
              </a:bodyPr>
              <a:lstStyle/>
              <a:p>
                <a:pPr defTabSz="932597">
                  <a:defRPr/>
                </a:pPr>
                <a:endParaRPr lang="en-US" kern="0" dirty="0">
                  <a:ln w="0"/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19050" dir="2700000" algn="tl" rotWithShape="0">
                      <a:srgbClr val="505050">
                        <a:alpha val="4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23" name="Group 1031"/>
            <p:cNvGrpSpPr>
              <a:grpSpLocks/>
            </p:cNvGrpSpPr>
            <p:nvPr/>
          </p:nvGrpSpPr>
          <p:grpSpPr bwMode="auto">
            <a:xfrm>
              <a:off x="10118108" y="4299632"/>
              <a:ext cx="923472" cy="460684"/>
              <a:chOff x="4841436" y="5510539"/>
              <a:chExt cx="1049696" cy="523224"/>
            </a:xfrm>
            <a:solidFill>
              <a:srgbClr val="505050"/>
            </a:solidFill>
          </p:grpSpPr>
          <p:sp>
            <p:nvSpPr>
              <p:cNvPr id="24" name="Freeform 67"/>
              <p:cNvSpPr>
                <a:spLocks/>
              </p:cNvSpPr>
              <p:nvPr/>
            </p:nvSpPr>
            <p:spPr bwMode="auto">
              <a:xfrm>
                <a:off x="5030334" y="5852188"/>
                <a:ext cx="59777" cy="181575"/>
              </a:xfrm>
              <a:custGeom>
                <a:avLst/>
                <a:gdLst>
                  <a:gd name="T0" fmla="*/ 0 w 222"/>
                  <a:gd name="T1" fmla="*/ 0 h 674"/>
                  <a:gd name="T2" fmla="*/ 0 w 222"/>
                  <a:gd name="T3" fmla="*/ 135 h 674"/>
                  <a:gd name="T4" fmla="*/ 0 w 222"/>
                  <a:gd name="T5" fmla="*/ 674 h 674"/>
                  <a:gd name="T6" fmla="*/ 222 w 222"/>
                  <a:gd name="T7" fmla="*/ 674 h 674"/>
                  <a:gd name="T8" fmla="*/ 222 w 222"/>
                  <a:gd name="T9" fmla="*/ 29 h 674"/>
                  <a:gd name="T10" fmla="*/ 222 w 222"/>
                  <a:gd name="T11" fmla="*/ 0 h 674"/>
                  <a:gd name="T12" fmla="*/ 0 w 222"/>
                  <a:gd name="T13" fmla="*/ 0 h 6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22" h="674">
                    <a:moveTo>
                      <a:pt x="0" y="0"/>
                    </a:moveTo>
                    <a:lnTo>
                      <a:pt x="0" y="135"/>
                    </a:lnTo>
                    <a:lnTo>
                      <a:pt x="0" y="674"/>
                    </a:lnTo>
                    <a:lnTo>
                      <a:pt x="222" y="674"/>
                    </a:lnTo>
                    <a:lnTo>
                      <a:pt x="222" y="29"/>
                    </a:lnTo>
                    <a:lnTo>
                      <a:pt x="222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defTabSz="932151">
                  <a:defRPr/>
                </a:pPr>
                <a:endParaRPr lang="en-US" sz="1836" kern="0" dirty="0">
                  <a:ln w="0"/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19050" dir="2700000" algn="tl" rotWithShape="0">
                      <a:srgbClr val="505050">
                        <a:alpha val="4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5" name="Freeform 68"/>
              <p:cNvSpPr>
                <a:spLocks/>
              </p:cNvSpPr>
              <p:nvPr/>
            </p:nvSpPr>
            <p:spPr bwMode="auto">
              <a:xfrm>
                <a:off x="5125978" y="5677779"/>
                <a:ext cx="59777" cy="355984"/>
              </a:xfrm>
              <a:custGeom>
                <a:avLst/>
                <a:gdLst>
                  <a:gd name="T0" fmla="*/ 0 w 223"/>
                  <a:gd name="T1" fmla="*/ 0 h 1319"/>
                  <a:gd name="T2" fmla="*/ 0 w 223"/>
                  <a:gd name="T3" fmla="*/ 652 h 1319"/>
                  <a:gd name="T4" fmla="*/ 0 w 223"/>
                  <a:gd name="T5" fmla="*/ 1319 h 1319"/>
                  <a:gd name="T6" fmla="*/ 223 w 223"/>
                  <a:gd name="T7" fmla="*/ 1319 h 1319"/>
                  <a:gd name="T8" fmla="*/ 223 w 223"/>
                  <a:gd name="T9" fmla="*/ 548 h 1319"/>
                  <a:gd name="T10" fmla="*/ 223 w 223"/>
                  <a:gd name="T11" fmla="*/ 0 h 1319"/>
                  <a:gd name="T12" fmla="*/ 0 w 223"/>
                  <a:gd name="T13" fmla="*/ 0 h 1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23" h="1319">
                    <a:moveTo>
                      <a:pt x="0" y="0"/>
                    </a:moveTo>
                    <a:lnTo>
                      <a:pt x="0" y="652"/>
                    </a:lnTo>
                    <a:lnTo>
                      <a:pt x="0" y="1319"/>
                    </a:lnTo>
                    <a:lnTo>
                      <a:pt x="223" y="1319"/>
                    </a:lnTo>
                    <a:lnTo>
                      <a:pt x="223" y="548"/>
                    </a:lnTo>
                    <a:lnTo>
                      <a:pt x="223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defTabSz="932151">
                  <a:defRPr/>
                </a:pPr>
                <a:endParaRPr lang="en-US" sz="1836" kern="0" dirty="0">
                  <a:ln w="0"/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19050" dir="2700000" algn="tl" rotWithShape="0">
                      <a:srgbClr val="505050">
                        <a:alpha val="4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6" name="Freeform 69"/>
              <p:cNvSpPr>
                <a:spLocks/>
              </p:cNvSpPr>
              <p:nvPr/>
            </p:nvSpPr>
            <p:spPr bwMode="auto">
              <a:xfrm>
                <a:off x="5219231" y="5517707"/>
                <a:ext cx="62169" cy="516056"/>
              </a:xfrm>
              <a:custGeom>
                <a:avLst/>
                <a:gdLst>
                  <a:gd name="T0" fmla="*/ 0 w 223"/>
                  <a:gd name="T1" fmla="*/ 0 h 1909"/>
                  <a:gd name="T2" fmla="*/ 0 w 223"/>
                  <a:gd name="T3" fmla="*/ 1117 h 1909"/>
                  <a:gd name="T4" fmla="*/ 0 w 223"/>
                  <a:gd name="T5" fmla="*/ 1909 h 1909"/>
                  <a:gd name="T6" fmla="*/ 223 w 223"/>
                  <a:gd name="T7" fmla="*/ 1909 h 1909"/>
                  <a:gd name="T8" fmla="*/ 223 w 223"/>
                  <a:gd name="T9" fmla="*/ 1012 h 1909"/>
                  <a:gd name="T10" fmla="*/ 223 w 223"/>
                  <a:gd name="T11" fmla="*/ 0 h 1909"/>
                  <a:gd name="T12" fmla="*/ 0 w 223"/>
                  <a:gd name="T13" fmla="*/ 0 h 19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23" h="1909">
                    <a:moveTo>
                      <a:pt x="0" y="0"/>
                    </a:moveTo>
                    <a:lnTo>
                      <a:pt x="0" y="1117"/>
                    </a:lnTo>
                    <a:lnTo>
                      <a:pt x="0" y="1909"/>
                    </a:lnTo>
                    <a:lnTo>
                      <a:pt x="223" y="1909"/>
                    </a:lnTo>
                    <a:lnTo>
                      <a:pt x="223" y="1012"/>
                    </a:lnTo>
                    <a:lnTo>
                      <a:pt x="223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defTabSz="932151">
                  <a:defRPr/>
                </a:pPr>
                <a:endParaRPr lang="en-US" sz="1836" kern="0" dirty="0">
                  <a:ln w="0"/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19050" dir="2700000" algn="tl" rotWithShape="0">
                      <a:srgbClr val="505050">
                        <a:alpha val="4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7" name="Freeform 70"/>
              <p:cNvSpPr>
                <a:spLocks/>
              </p:cNvSpPr>
              <p:nvPr/>
            </p:nvSpPr>
            <p:spPr bwMode="auto">
              <a:xfrm>
                <a:off x="4841436" y="5859354"/>
                <a:ext cx="59778" cy="174409"/>
              </a:xfrm>
              <a:custGeom>
                <a:avLst/>
                <a:gdLst>
                  <a:gd name="T0" fmla="*/ 0 w 222"/>
                  <a:gd name="T1" fmla="*/ 0 h 648"/>
                  <a:gd name="T2" fmla="*/ 0 w 222"/>
                  <a:gd name="T3" fmla="*/ 361 h 648"/>
                  <a:gd name="T4" fmla="*/ 0 w 222"/>
                  <a:gd name="T5" fmla="*/ 648 h 648"/>
                  <a:gd name="T6" fmla="*/ 222 w 222"/>
                  <a:gd name="T7" fmla="*/ 648 h 648"/>
                  <a:gd name="T8" fmla="*/ 222 w 222"/>
                  <a:gd name="T9" fmla="*/ 256 h 648"/>
                  <a:gd name="T10" fmla="*/ 222 w 222"/>
                  <a:gd name="T11" fmla="*/ 0 h 648"/>
                  <a:gd name="T12" fmla="*/ 0 w 222"/>
                  <a:gd name="T13" fmla="*/ 0 h 6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22" h="648">
                    <a:moveTo>
                      <a:pt x="0" y="0"/>
                    </a:moveTo>
                    <a:lnTo>
                      <a:pt x="0" y="361"/>
                    </a:lnTo>
                    <a:lnTo>
                      <a:pt x="0" y="648"/>
                    </a:lnTo>
                    <a:lnTo>
                      <a:pt x="222" y="648"/>
                    </a:lnTo>
                    <a:lnTo>
                      <a:pt x="222" y="256"/>
                    </a:lnTo>
                    <a:lnTo>
                      <a:pt x="222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defTabSz="932151">
                  <a:defRPr/>
                </a:pPr>
                <a:endParaRPr lang="en-US" sz="1836" kern="0" dirty="0">
                  <a:ln w="0"/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19050" dir="2700000" algn="tl" rotWithShape="0">
                      <a:srgbClr val="505050">
                        <a:alpha val="4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8" name="Freeform 71"/>
              <p:cNvSpPr>
                <a:spLocks/>
              </p:cNvSpPr>
              <p:nvPr/>
            </p:nvSpPr>
            <p:spPr bwMode="auto">
              <a:xfrm>
                <a:off x="4937080" y="5653888"/>
                <a:ext cx="59778" cy="379875"/>
              </a:xfrm>
              <a:custGeom>
                <a:avLst/>
                <a:gdLst>
                  <a:gd name="T0" fmla="*/ 0 w 222"/>
                  <a:gd name="T1" fmla="*/ 0 h 1402"/>
                  <a:gd name="T2" fmla="*/ 0 w 222"/>
                  <a:gd name="T3" fmla="*/ 1062 h 1402"/>
                  <a:gd name="T4" fmla="*/ 0 w 222"/>
                  <a:gd name="T5" fmla="*/ 1402 h 1402"/>
                  <a:gd name="T6" fmla="*/ 222 w 222"/>
                  <a:gd name="T7" fmla="*/ 1402 h 1402"/>
                  <a:gd name="T8" fmla="*/ 222 w 222"/>
                  <a:gd name="T9" fmla="*/ 977 h 1402"/>
                  <a:gd name="T10" fmla="*/ 222 w 222"/>
                  <a:gd name="T11" fmla="*/ 0 h 1402"/>
                  <a:gd name="T12" fmla="*/ 0 w 222"/>
                  <a:gd name="T13" fmla="*/ 0 h 14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22" h="1402">
                    <a:moveTo>
                      <a:pt x="0" y="0"/>
                    </a:moveTo>
                    <a:lnTo>
                      <a:pt x="0" y="1062"/>
                    </a:lnTo>
                    <a:lnTo>
                      <a:pt x="0" y="1402"/>
                    </a:lnTo>
                    <a:lnTo>
                      <a:pt x="222" y="1402"/>
                    </a:lnTo>
                    <a:lnTo>
                      <a:pt x="222" y="977"/>
                    </a:lnTo>
                    <a:lnTo>
                      <a:pt x="222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defTabSz="932151">
                  <a:defRPr/>
                </a:pPr>
                <a:endParaRPr lang="en-US" sz="1836" kern="0" dirty="0">
                  <a:ln w="0"/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19050" dir="2700000" algn="tl" rotWithShape="0">
                      <a:srgbClr val="505050">
                        <a:alpha val="4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9" name="Freeform 72"/>
              <p:cNvSpPr>
                <a:spLocks/>
              </p:cNvSpPr>
              <p:nvPr/>
            </p:nvSpPr>
            <p:spPr bwMode="auto">
              <a:xfrm>
                <a:off x="5534857" y="5510539"/>
                <a:ext cx="258239" cy="229358"/>
              </a:xfrm>
              <a:custGeom>
                <a:avLst/>
                <a:gdLst>
                  <a:gd name="T0" fmla="*/ 0 w 401"/>
                  <a:gd name="T1" fmla="*/ 28 h 359"/>
                  <a:gd name="T2" fmla="*/ 149 w 401"/>
                  <a:gd name="T3" fmla="*/ 0 h 359"/>
                  <a:gd name="T4" fmla="*/ 401 w 401"/>
                  <a:gd name="T5" fmla="*/ 88 h 359"/>
                  <a:gd name="T6" fmla="*/ 156 w 401"/>
                  <a:gd name="T7" fmla="*/ 359 h 359"/>
                  <a:gd name="T8" fmla="*/ 0 w 401"/>
                  <a:gd name="T9" fmla="*/ 28 h 3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1" h="359">
                    <a:moveTo>
                      <a:pt x="0" y="28"/>
                    </a:moveTo>
                    <a:cubicBezTo>
                      <a:pt x="47" y="9"/>
                      <a:pt x="97" y="0"/>
                      <a:pt x="149" y="0"/>
                    </a:cubicBezTo>
                    <a:cubicBezTo>
                      <a:pt x="241" y="0"/>
                      <a:pt x="330" y="31"/>
                      <a:pt x="401" y="88"/>
                    </a:cubicBezTo>
                    <a:cubicBezTo>
                      <a:pt x="156" y="359"/>
                      <a:pt x="156" y="359"/>
                      <a:pt x="156" y="359"/>
                    </a:cubicBezTo>
                    <a:lnTo>
                      <a:pt x="0" y="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defTabSz="932151">
                  <a:defRPr/>
                </a:pPr>
                <a:endParaRPr lang="en-US" sz="1836" kern="0" dirty="0">
                  <a:ln w="0"/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19050" dir="2700000" algn="tl" rotWithShape="0">
                      <a:srgbClr val="505050">
                        <a:alpha val="4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0" name="Freeform 73"/>
              <p:cNvSpPr>
                <a:spLocks/>
              </p:cNvSpPr>
              <p:nvPr/>
            </p:nvSpPr>
            <p:spPr bwMode="auto">
              <a:xfrm>
                <a:off x="5695061" y="5589382"/>
                <a:ext cx="169768" cy="138571"/>
              </a:xfrm>
              <a:custGeom>
                <a:avLst/>
                <a:gdLst>
                  <a:gd name="T0" fmla="*/ 192 w 266"/>
                  <a:gd name="T1" fmla="*/ 0 h 213"/>
                  <a:gd name="T2" fmla="*/ 266 w 266"/>
                  <a:gd name="T3" fmla="*/ 104 h 213"/>
                  <a:gd name="T4" fmla="*/ 0 w 266"/>
                  <a:gd name="T5" fmla="*/ 213 h 213"/>
                  <a:gd name="T6" fmla="*/ 192 w 266"/>
                  <a:gd name="T7" fmla="*/ 0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66" h="213">
                    <a:moveTo>
                      <a:pt x="192" y="0"/>
                    </a:moveTo>
                    <a:cubicBezTo>
                      <a:pt x="222" y="30"/>
                      <a:pt x="247" y="66"/>
                      <a:pt x="266" y="104"/>
                    </a:cubicBezTo>
                    <a:cubicBezTo>
                      <a:pt x="0" y="213"/>
                      <a:pt x="0" y="213"/>
                      <a:pt x="0" y="213"/>
                    </a:cubicBezTo>
                    <a:lnTo>
                      <a:pt x="19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defTabSz="932151">
                  <a:defRPr/>
                </a:pPr>
                <a:endParaRPr lang="en-US" sz="1836" kern="0" dirty="0">
                  <a:ln w="0"/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19050" dir="2700000" algn="tl" rotWithShape="0">
                      <a:srgbClr val="505050">
                        <a:alpha val="4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1" name="Freeform 74"/>
              <p:cNvSpPr>
                <a:spLocks/>
              </p:cNvSpPr>
              <p:nvPr/>
            </p:nvSpPr>
            <p:spPr bwMode="auto">
              <a:xfrm>
                <a:off x="5369871" y="5543987"/>
                <a:ext cx="239111" cy="398988"/>
              </a:xfrm>
              <a:custGeom>
                <a:avLst/>
                <a:gdLst>
                  <a:gd name="T0" fmla="*/ 99 w 375"/>
                  <a:gd name="T1" fmla="*/ 622 h 622"/>
                  <a:gd name="T2" fmla="*/ 0 w 375"/>
                  <a:gd name="T3" fmla="*/ 356 h 622"/>
                  <a:gd name="T4" fmla="*/ 210 w 375"/>
                  <a:gd name="T5" fmla="*/ 0 h 622"/>
                  <a:gd name="T6" fmla="*/ 375 w 375"/>
                  <a:gd name="T7" fmla="*/ 351 h 622"/>
                  <a:gd name="T8" fmla="*/ 99 w 375"/>
                  <a:gd name="T9" fmla="*/ 622 h 6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5" h="622">
                    <a:moveTo>
                      <a:pt x="99" y="622"/>
                    </a:moveTo>
                    <a:cubicBezTo>
                      <a:pt x="35" y="548"/>
                      <a:pt x="0" y="455"/>
                      <a:pt x="0" y="356"/>
                    </a:cubicBezTo>
                    <a:cubicBezTo>
                      <a:pt x="0" y="208"/>
                      <a:pt x="82" y="71"/>
                      <a:pt x="210" y="0"/>
                    </a:cubicBezTo>
                    <a:cubicBezTo>
                      <a:pt x="375" y="351"/>
                      <a:pt x="375" y="351"/>
                      <a:pt x="375" y="351"/>
                    </a:cubicBezTo>
                    <a:lnTo>
                      <a:pt x="99" y="62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defTabSz="932151">
                  <a:defRPr/>
                </a:pPr>
                <a:endParaRPr lang="en-US" sz="1836" kern="0" dirty="0">
                  <a:ln w="0"/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19050" dir="2700000" algn="tl" rotWithShape="0">
                      <a:srgbClr val="505050">
                        <a:alpha val="4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2" name="Freeform 75"/>
              <p:cNvSpPr>
                <a:spLocks/>
              </p:cNvSpPr>
              <p:nvPr/>
            </p:nvSpPr>
            <p:spPr bwMode="auto">
              <a:xfrm>
                <a:off x="5718972" y="5689726"/>
                <a:ext cx="172160" cy="64506"/>
              </a:xfrm>
              <a:custGeom>
                <a:avLst/>
                <a:gdLst>
                  <a:gd name="T0" fmla="*/ 0 w 269"/>
                  <a:gd name="T1" fmla="*/ 102 h 102"/>
                  <a:gd name="T2" fmla="*/ 249 w 269"/>
                  <a:gd name="T3" fmla="*/ 0 h 102"/>
                  <a:gd name="T4" fmla="*/ 269 w 269"/>
                  <a:gd name="T5" fmla="*/ 102 h 102"/>
                  <a:gd name="T6" fmla="*/ 0 w 269"/>
                  <a:gd name="T7" fmla="*/ 102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69" h="102">
                    <a:moveTo>
                      <a:pt x="0" y="102"/>
                    </a:moveTo>
                    <a:cubicBezTo>
                      <a:pt x="249" y="0"/>
                      <a:pt x="249" y="0"/>
                      <a:pt x="249" y="0"/>
                    </a:cubicBezTo>
                    <a:cubicBezTo>
                      <a:pt x="260" y="33"/>
                      <a:pt x="267" y="67"/>
                      <a:pt x="269" y="102"/>
                    </a:cubicBezTo>
                    <a:lnTo>
                      <a:pt x="0" y="10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defTabSz="932151">
                  <a:defRPr/>
                </a:pPr>
                <a:endParaRPr lang="en-US" sz="1836" kern="0" dirty="0">
                  <a:ln w="0"/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19050" dir="2700000" algn="tl" rotWithShape="0">
                      <a:srgbClr val="505050">
                        <a:alpha val="4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3" name="Freeform 76"/>
              <p:cNvSpPr>
                <a:spLocks/>
              </p:cNvSpPr>
              <p:nvPr/>
            </p:nvSpPr>
            <p:spPr bwMode="auto">
              <a:xfrm>
                <a:off x="5458341" y="5859354"/>
                <a:ext cx="107600" cy="138571"/>
              </a:xfrm>
              <a:custGeom>
                <a:avLst/>
                <a:gdLst>
                  <a:gd name="T0" fmla="*/ 62 w 171"/>
                  <a:gd name="T1" fmla="*/ 215 h 215"/>
                  <a:gd name="T2" fmla="*/ 0 w 171"/>
                  <a:gd name="T3" fmla="*/ 169 h 215"/>
                  <a:gd name="T4" fmla="*/ 171 w 171"/>
                  <a:gd name="T5" fmla="*/ 0 h 215"/>
                  <a:gd name="T6" fmla="*/ 62 w 171"/>
                  <a:gd name="T7" fmla="*/ 215 h 2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71" h="215">
                    <a:moveTo>
                      <a:pt x="62" y="215"/>
                    </a:moveTo>
                    <a:cubicBezTo>
                      <a:pt x="40" y="201"/>
                      <a:pt x="19" y="186"/>
                      <a:pt x="0" y="169"/>
                    </a:cubicBezTo>
                    <a:cubicBezTo>
                      <a:pt x="171" y="0"/>
                      <a:pt x="171" y="0"/>
                      <a:pt x="171" y="0"/>
                    </a:cubicBezTo>
                    <a:lnTo>
                      <a:pt x="62" y="21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defTabSz="932151">
                  <a:defRPr/>
                </a:pPr>
                <a:endParaRPr lang="en-US" sz="1836" kern="0" dirty="0">
                  <a:ln w="0"/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19050" dir="2700000" algn="tl" rotWithShape="0">
                      <a:srgbClr val="505050">
                        <a:alpha val="4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4" name="Freeform 77"/>
              <p:cNvSpPr>
                <a:spLocks/>
              </p:cNvSpPr>
              <p:nvPr/>
            </p:nvSpPr>
            <p:spPr bwMode="auto">
              <a:xfrm>
                <a:off x="5527684" y="5790070"/>
                <a:ext cx="363448" cy="243693"/>
              </a:xfrm>
              <a:custGeom>
                <a:avLst/>
                <a:gdLst>
                  <a:gd name="T0" fmla="*/ 160 w 566"/>
                  <a:gd name="T1" fmla="*/ 381 h 381"/>
                  <a:gd name="T2" fmla="*/ 0 w 566"/>
                  <a:gd name="T3" fmla="*/ 348 h 381"/>
                  <a:gd name="T4" fmla="*/ 176 w 566"/>
                  <a:gd name="T5" fmla="*/ 0 h 381"/>
                  <a:gd name="T6" fmla="*/ 566 w 566"/>
                  <a:gd name="T7" fmla="*/ 0 h 381"/>
                  <a:gd name="T8" fmla="*/ 160 w 566"/>
                  <a:gd name="T9" fmla="*/ 381 h 3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6" h="381">
                    <a:moveTo>
                      <a:pt x="160" y="381"/>
                    </a:moveTo>
                    <a:cubicBezTo>
                      <a:pt x="104" y="381"/>
                      <a:pt x="50" y="370"/>
                      <a:pt x="0" y="348"/>
                    </a:cubicBezTo>
                    <a:cubicBezTo>
                      <a:pt x="176" y="0"/>
                      <a:pt x="176" y="0"/>
                      <a:pt x="176" y="0"/>
                    </a:cubicBezTo>
                    <a:cubicBezTo>
                      <a:pt x="566" y="0"/>
                      <a:pt x="566" y="0"/>
                      <a:pt x="566" y="0"/>
                    </a:cubicBezTo>
                    <a:cubicBezTo>
                      <a:pt x="552" y="213"/>
                      <a:pt x="375" y="381"/>
                      <a:pt x="160" y="38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defTabSz="932151">
                  <a:defRPr/>
                </a:pPr>
                <a:endParaRPr lang="en-US" sz="1836" kern="0" dirty="0">
                  <a:ln w="0"/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19050" dir="2700000" algn="tl" rotWithShape="0">
                      <a:srgbClr val="505050">
                        <a:alpha val="4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38" name="Group 132"/>
          <p:cNvGrpSpPr/>
          <p:nvPr/>
        </p:nvGrpSpPr>
        <p:grpSpPr>
          <a:xfrm>
            <a:off x="10431824" y="4784289"/>
            <a:ext cx="1109073" cy="720572"/>
            <a:chOff x="10355354" y="2960609"/>
            <a:chExt cx="1109544" cy="720878"/>
          </a:xfrm>
        </p:grpSpPr>
        <p:grpSp>
          <p:nvGrpSpPr>
            <p:cNvPr id="39" name="Group 133"/>
            <p:cNvGrpSpPr/>
            <p:nvPr/>
          </p:nvGrpSpPr>
          <p:grpSpPr>
            <a:xfrm>
              <a:off x="10355354" y="2960609"/>
              <a:ext cx="1109544" cy="720878"/>
              <a:chOff x="10355354" y="2831936"/>
              <a:chExt cx="1307592" cy="849551"/>
            </a:xfrm>
          </p:grpSpPr>
          <p:sp>
            <p:nvSpPr>
              <p:cNvPr id="52" name="Freeform 18"/>
              <p:cNvSpPr>
                <a:spLocks/>
              </p:cNvSpPr>
              <p:nvPr/>
            </p:nvSpPr>
            <p:spPr bwMode="auto">
              <a:xfrm>
                <a:off x="10355354" y="2831936"/>
                <a:ext cx="1307592" cy="849551"/>
              </a:xfrm>
              <a:custGeom>
                <a:avLst/>
                <a:gdLst>
                  <a:gd name="T0" fmla="*/ 14 w 432"/>
                  <a:gd name="T1" fmla="*/ 278 h 278"/>
                  <a:gd name="T2" fmla="*/ 418 w 432"/>
                  <a:gd name="T3" fmla="*/ 278 h 278"/>
                  <a:gd name="T4" fmla="*/ 432 w 432"/>
                  <a:gd name="T5" fmla="*/ 263 h 278"/>
                  <a:gd name="T6" fmla="*/ 432 w 432"/>
                  <a:gd name="T7" fmla="*/ 15 h 278"/>
                  <a:gd name="T8" fmla="*/ 418 w 432"/>
                  <a:gd name="T9" fmla="*/ 0 h 278"/>
                  <a:gd name="T10" fmla="*/ 14 w 432"/>
                  <a:gd name="T11" fmla="*/ 0 h 278"/>
                  <a:gd name="T12" fmla="*/ 0 w 432"/>
                  <a:gd name="T13" fmla="*/ 15 h 278"/>
                  <a:gd name="T14" fmla="*/ 0 w 432"/>
                  <a:gd name="T15" fmla="*/ 263 h 278"/>
                  <a:gd name="T16" fmla="*/ 14 w 432"/>
                  <a:gd name="T17" fmla="*/ 278 h 2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2" h="278">
                    <a:moveTo>
                      <a:pt x="14" y="278"/>
                    </a:moveTo>
                    <a:cubicBezTo>
                      <a:pt x="418" y="278"/>
                      <a:pt x="418" y="278"/>
                      <a:pt x="418" y="278"/>
                    </a:cubicBezTo>
                    <a:cubicBezTo>
                      <a:pt x="427" y="278"/>
                      <a:pt x="432" y="272"/>
                      <a:pt x="432" y="263"/>
                    </a:cubicBezTo>
                    <a:cubicBezTo>
                      <a:pt x="432" y="15"/>
                      <a:pt x="432" y="15"/>
                      <a:pt x="432" y="15"/>
                    </a:cubicBezTo>
                    <a:cubicBezTo>
                      <a:pt x="432" y="6"/>
                      <a:pt x="427" y="0"/>
                      <a:pt x="418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7" y="0"/>
                      <a:pt x="0" y="6"/>
                      <a:pt x="0" y="15"/>
                    </a:cubicBezTo>
                    <a:cubicBezTo>
                      <a:pt x="0" y="263"/>
                      <a:pt x="0" y="263"/>
                      <a:pt x="0" y="263"/>
                    </a:cubicBezTo>
                    <a:cubicBezTo>
                      <a:pt x="0" y="272"/>
                      <a:pt x="7" y="278"/>
                      <a:pt x="14" y="278"/>
                    </a:cubicBezTo>
                  </a:path>
                </a:pathLst>
              </a:custGeom>
              <a:solidFill>
                <a:srgbClr val="505050"/>
              </a:solidFill>
              <a:ln>
                <a:noFill/>
              </a:ln>
            </p:spPr>
            <p:txBody>
              <a:bodyPr vert="horz" wrap="square" lIns="91401" tIns="45700" rIns="91401" bIns="45700" numCol="1" anchor="t" anchorCtr="0" compatLnSpc="1">
                <a:prstTxWarp prst="textNoShape">
                  <a:avLst/>
                </a:prstTxWarp>
              </a:bodyPr>
              <a:lstStyle/>
              <a:p>
                <a:pPr defTabSz="932597">
                  <a:defRPr/>
                </a:pPr>
                <a:endParaRPr lang="en-US" kern="0" dirty="0">
                  <a:ln w="0"/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19050" dir="2700000" algn="tl" rotWithShape="0">
                      <a:srgbClr val="505050">
                        <a:alpha val="4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3" name="Freeform 19"/>
              <p:cNvSpPr>
                <a:spLocks/>
              </p:cNvSpPr>
              <p:nvPr/>
            </p:nvSpPr>
            <p:spPr bwMode="auto">
              <a:xfrm>
                <a:off x="10412929" y="2847289"/>
                <a:ext cx="1192442" cy="742078"/>
              </a:xfrm>
              <a:custGeom>
                <a:avLst/>
                <a:gdLst>
                  <a:gd name="T0" fmla="*/ 0 w 394"/>
                  <a:gd name="T1" fmla="*/ 12 h 243"/>
                  <a:gd name="T2" fmla="*/ 394 w 394"/>
                  <a:gd name="T3" fmla="*/ 12 h 243"/>
                  <a:gd name="T4" fmla="*/ 394 w 394"/>
                  <a:gd name="T5" fmla="*/ 243 h 243"/>
                  <a:gd name="T6" fmla="*/ 0 w 394"/>
                  <a:gd name="T7" fmla="*/ 243 h 243"/>
                  <a:gd name="T8" fmla="*/ 0 w 394"/>
                  <a:gd name="T9" fmla="*/ 12 h 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4" h="243">
                    <a:moveTo>
                      <a:pt x="0" y="12"/>
                    </a:moveTo>
                    <a:cubicBezTo>
                      <a:pt x="394" y="12"/>
                      <a:pt x="394" y="12"/>
                      <a:pt x="394" y="12"/>
                    </a:cubicBezTo>
                    <a:cubicBezTo>
                      <a:pt x="394" y="173"/>
                      <a:pt x="394" y="243"/>
                      <a:pt x="394" y="243"/>
                    </a:cubicBezTo>
                    <a:cubicBezTo>
                      <a:pt x="0" y="243"/>
                      <a:pt x="0" y="243"/>
                      <a:pt x="0" y="243"/>
                    </a:cubicBezTo>
                    <a:cubicBezTo>
                      <a:pt x="0" y="0"/>
                      <a:pt x="0" y="12"/>
                      <a:pt x="0" y="12"/>
                    </a:cubicBezTo>
                  </a:path>
                </a:pathLst>
              </a:custGeom>
              <a:solidFill>
                <a:srgbClr val="DC3C00"/>
              </a:solidFill>
              <a:ln>
                <a:noFill/>
              </a:ln>
            </p:spPr>
            <p:txBody>
              <a:bodyPr vert="horz" wrap="square" lIns="91401" tIns="45700" rIns="91401" bIns="45700" numCol="1" anchor="t" anchorCtr="0" compatLnSpc="1">
                <a:prstTxWarp prst="textNoShape">
                  <a:avLst/>
                </a:prstTxWarp>
              </a:bodyPr>
              <a:lstStyle/>
              <a:p>
                <a:pPr defTabSz="932597">
                  <a:defRPr/>
                </a:pPr>
                <a:endParaRPr lang="en-US" kern="0" dirty="0">
                  <a:ln w="0"/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19050" dir="2700000" algn="tl" rotWithShape="0">
                      <a:srgbClr val="505050">
                        <a:alpha val="4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40" name="Group 1031"/>
            <p:cNvGrpSpPr>
              <a:grpSpLocks/>
            </p:cNvGrpSpPr>
            <p:nvPr/>
          </p:nvGrpSpPr>
          <p:grpSpPr bwMode="auto">
            <a:xfrm>
              <a:off x="10599291" y="3157951"/>
              <a:ext cx="595154" cy="296900"/>
              <a:chOff x="4841436" y="5510539"/>
              <a:chExt cx="1049696" cy="523224"/>
            </a:xfrm>
            <a:solidFill>
              <a:srgbClr val="505050"/>
            </a:solidFill>
          </p:grpSpPr>
          <p:sp>
            <p:nvSpPr>
              <p:cNvPr id="41" name="Freeform 67"/>
              <p:cNvSpPr>
                <a:spLocks/>
              </p:cNvSpPr>
              <p:nvPr/>
            </p:nvSpPr>
            <p:spPr bwMode="auto">
              <a:xfrm>
                <a:off x="5030334" y="5852188"/>
                <a:ext cx="59777" cy="181575"/>
              </a:xfrm>
              <a:custGeom>
                <a:avLst/>
                <a:gdLst>
                  <a:gd name="T0" fmla="*/ 0 w 222"/>
                  <a:gd name="T1" fmla="*/ 0 h 674"/>
                  <a:gd name="T2" fmla="*/ 0 w 222"/>
                  <a:gd name="T3" fmla="*/ 135 h 674"/>
                  <a:gd name="T4" fmla="*/ 0 w 222"/>
                  <a:gd name="T5" fmla="*/ 674 h 674"/>
                  <a:gd name="T6" fmla="*/ 222 w 222"/>
                  <a:gd name="T7" fmla="*/ 674 h 674"/>
                  <a:gd name="T8" fmla="*/ 222 w 222"/>
                  <a:gd name="T9" fmla="*/ 29 h 674"/>
                  <a:gd name="T10" fmla="*/ 222 w 222"/>
                  <a:gd name="T11" fmla="*/ 0 h 674"/>
                  <a:gd name="T12" fmla="*/ 0 w 222"/>
                  <a:gd name="T13" fmla="*/ 0 h 6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22" h="674">
                    <a:moveTo>
                      <a:pt x="0" y="0"/>
                    </a:moveTo>
                    <a:lnTo>
                      <a:pt x="0" y="135"/>
                    </a:lnTo>
                    <a:lnTo>
                      <a:pt x="0" y="674"/>
                    </a:lnTo>
                    <a:lnTo>
                      <a:pt x="222" y="674"/>
                    </a:lnTo>
                    <a:lnTo>
                      <a:pt x="222" y="29"/>
                    </a:lnTo>
                    <a:lnTo>
                      <a:pt x="222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defTabSz="932151">
                  <a:defRPr/>
                </a:pPr>
                <a:endParaRPr lang="en-US" sz="1836" kern="0" dirty="0">
                  <a:ln w="0"/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19050" dir="2700000" algn="tl" rotWithShape="0">
                      <a:srgbClr val="505050">
                        <a:alpha val="4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2" name="Freeform 68"/>
              <p:cNvSpPr>
                <a:spLocks/>
              </p:cNvSpPr>
              <p:nvPr/>
            </p:nvSpPr>
            <p:spPr bwMode="auto">
              <a:xfrm>
                <a:off x="5125978" y="5677779"/>
                <a:ext cx="59777" cy="355984"/>
              </a:xfrm>
              <a:custGeom>
                <a:avLst/>
                <a:gdLst>
                  <a:gd name="T0" fmla="*/ 0 w 223"/>
                  <a:gd name="T1" fmla="*/ 0 h 1319"/>
                  <a:gd name="T2" fmla="*/ 0 w 223"/>
                  <a:gd name="T3" fmla="*/ 652 h 1319"/>
                  <a:gd name="T4" fmla="*/ 0 w 223"/>
                  <a:gd name="T5" fmla="*/ 1319 h 1319"/>
                  <a:gd name="T6" fmla="*/ 223 w 223"/>
                  <a:gd name="T7" fmla="*/ 1319 h 1319"/>
                  <a:gd name="T8" fmla="*/ 223 w 223"/>
                  <a:gd name="T9" fmla="*/ 548 h 1319"/>
                  <a:gd name="T10" fmla="*/ 223 w 223"/>
                  <a:gd name="T11" fmla="*/ 0 h 1319"/>
                  <a:gd name="T12" fmla="*/ 0 w 223"/>
                  <a:gd name="T13" fmla="*/ 0 h 1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23" h="1319">
                    <a:moveTo>
                      <a:pt x="0" y="0"/>
                    </a:moveTo>
                    <a:lnTo>
                      <a:pt x="0" y="652"/>
                    </a:lnTo>
                    <a:lnTo>
                      <a:pt x="0" y="1319"/>
                    </a:lnTo>
                    <a:lnTo>
                      <a:pt x="223" y="1319"/>
                    </a:lnTo>
                    <a:lnTo>
                      <a:pt x="223" y="548"/>
                    </a:lnTo>
                    <a:lnTo>
                      <a:pt x="223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defTabSz="932151">
                  <a:defRPr/>
                </a:pPr>
                <a:endParaRPr lang="en-US" sz="1836" kern="0" dirty="0">
                  <a:ln w="0"/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19050" dir="2700000" algn="tl" rotWithShape="0">
                      <a:srgbClr val="505050">
                        <a:alpha val="4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3" name="Freeform 69"/>
              <p:cNvSpPr>
                <a:spLocks/>
              </p:cNvSpPr>
              <p:nvPr/>
            </p:nvSpPr>
            <p:spPr bwMode="auto">
              <a:xfrm>
                <a:off x="5219231" y="5517707"/>
                <a:ext cx="62169" cy="516056"/>
              </a:xfrm>
              <a:custGeom>
                <a:avLst/>
                <a:gdLst>
                  <a:gd name="T0" fmla="*/ 0 w 223"/>
                  <a:gd name="T1" fmla="*/ 0 h 1909"/>
                  <a:gd name="T2" fmla="*/ 0 w 223"/>
                  <a:gd name="T3" fmla="*/ 1117 h 1909"/>
                  <a:gd name="T4" fmla="*/ 0 w 223"/>
                  <a:gd name="T5" fmla="*/ 1909 h 1909"/>
                  <a:gd name="T6" fmla="*/ 223 w 223"/>
                  <a:gd name="T7" fmla="*/ 1909 h 1909"/>
                  <a:gd name="T8" fmla="*/ 223 w 223"/>
                  <a:gd name="T9" fmla="*/ 1012 h 1909"/>
                  <a:gd name="T10" fmla="*/ 223 w 223"/>
                  <a:gd name="T11" fmla="*/ 0 h 1909"/>
                  <a:gd name="T12" fmla="*/ 0 w 223"/>
                  <a:gd name="T13" fmla="*/ 0 h 19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23" h="1909">
                    <a:moveTo>
                      <a:pt x="0" y="0"/>
                    </a:moveTo>
                    <a:lnTo>
                      <a:pt x="0" y="1117"/>
                    </a:lnTo>
                    <a:lnTo>
                      <a:pt x="0" y="1909"/>
                    </a:lnTo>
                    <a:lnTo>
                      <a:pt x="223" y="1909"/>
                    </a:lnTo>
                    <a:lnTo>
                      <a:pt x="223" y="1012"/>
                    </a:lnTo>
                    <a:lnTo>
                      <a:pt x="223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defTabSz="932151">
                  <a:defRPr/>
                </a:pPr>
                <a:endParaRPr lang="en-US" sz="1836" kern="0" dirty="0">
                  <a:ln w="0"/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19050" dir="2700000" algn="tl" rotWithShape="0">
                      <a:srgbClr val="505050">
                        <a:alpha val="4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4" name="Freeform 70"/>
              <p:cNvSpPr>
                <a:spLocks/>
              </p:cNvSpPr>
              <p:nvPr/>
            </p:nvSpPr>
            <p:spPr bwMode="auto">
              <a:xfrm>
                <a:off x="4841436" y="5859354"/>
                <a:ext cx="59778" cy="174409"/>
              </a:xfrm>
              <a:custGeom>
                <a:avLst/>
                <a:gdLst>
                  <a:gd name="T0" fmla="*/ 0 w 222"/>
                  <a:gd name="T1" fmla="*/ 0 h 648"/>
                  <a:gd name="T2" fmla="*/ 0 w 222"/>
                  <a:gd name="T3" fmla="*/ 361 h 648"/>
                  <a:gd name="T4" fmla="*/ 0 w 222"/>
                  <a:gd name="T5" fmla="*/ 648 h 648"/>
                  <a:gd name="T6" fmla="*/ 222 w 222"/>
                  <a:gd name="T7" fmla="*/ 648 h 648"/>
                  <a:gd name="T8" fmla="*/ 222 w 222"/>
                  <a:gd name="T9" fmla="*/ 256 h 648"/>
                  <a:gd name="T10" fmla="*/ 222 w 222"/>
                  <a:gd name="T11" fmla="*/ 0 h 648"/>
                  <a:gd name="T12" fmla="*/ 0 w 222"/>
                  <a:gd name="T13" fmla="*/ 0 h 6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22" h="648">
                    <a:moveTo>
                      <a:pt x="0" y="0"/>
                    </a:moveTo>
                    <a:lnTo>
                      <a:pt x="0" y="361"/>
                    </a:lnTo>
                    <a:lnTo>
                      <a:pt x="0" y="648"/>
                    </a:lnTo>
                    <a:lnTo>
                      <a:pt x="222" y="648"/>
                    </a:lnTo>
                    <a:lnTo>
                      <a:pt x="222" y="256"/>
                    </a:lnTo>
                    <a:lnTo>
                      <a:pt x="222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defTabSz="932151">
                  <a:defRPr/>
                </a:pPr>
                <a:endParaRPr lang="en-US" sz="1836" kern="0" dirty="0">
                  <a:ln w="0"/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19050" dir="2700000" algn="tl" rotWithShape="0">
                      <a:srgbClr val="505050">
                        <a:alpha val="4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5" name="Freeform 71"/>
              <p:cNvSpPr>
                <a:spLocks/>
              </p:cNvSpPr>
              <p:nvPr/>
            </p:nvSpPr>
            <p:spPr bwMode="auto">
              <a:xfrm>
                <a:off x="4937080" y="5653888"/>
                <a:ext cx="59778" cy="379875"/>
              </a:xfrm>
              <a:custGeom>
                <a:avLst/>
                <a:gdLst>
                  <a:gd name="T0" fmla="*/ 0 w 222"/>
                  <a:gd name="T1" fmla="*/ 0 h 1402"/>
                  <a:gd name="T2" fmla="*/ 0 w 222"/>
                  <a:gd name="T3" fmla="*/ 1062 h 1402"/>
                  <a:gd name="T4" fmla="*/ 0 w 222"/>
                  <a:gd name="T5" fmla="*/ 1402 h 1402"/>
                  <a:gd name="T6" fmla="*/ 222 w 222"/>
                  <a:gd name="T7" fmla="*/ 1402 h 1402"/>
                  <a:gd name="T8" fmla="*/ 222 w 222"/>
                  <a:gd name="T9" fmla="*/ 977 h 1402"/>
                  <a:gd name="T10" fmla="*/ 222 w 222"/>
                  <a:gd name="T11" fmla="*/ 0 h 1402"/>
                  <a:gd name="T12" fmla="*/ 0 w 222"/>
                  <a:gd name="T13" fmla="*/ 0 h 14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22" h="1402">
                    <a:moveTo>
                      <a:pt x="0" y="0"/>
                    </a:moveTo>
                    <a:lnTo>
                      <a:pt x="0" y="1062"/>
                    </a:lnTo>
                    <a:lnTo>
                      <a:pt x="0" y="1402"/>
                    </a:lnTo>
                    <a:lnTo>
                      <a:pt x="222" y="1402"/>
                    </a:lnTo>
                    <a:lnTo>
                      <a:pt x="222" y="977"/>
                    </a:lnTo>
                    <a:lnTo>
                      <a:pt x="222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defTabSz="932151">
                  <a:defRPr/>
                </a:pPr>
                <a:endParaRPr lang="en-US" sz="1836" kern="0" dirty="0">
                  <a:ln w="0"/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19050" dir="2700000" algn="tl" rotWithShape="0">
                      <a:srgbClr val="505050">
                        <a:alpha val="4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6" name="Freeform 72"/>
              <p:cNvSpPr>
                <a:spLocks/>
              </p:cNvSpPr>
              <p:nvPr/>
            </p:nvSpPr>
            <p:spPr bwMode="auto">
              <a:xfrm>
                <a:off x="5534857" y="5510539"/>
                <a:ext cx="258239" cy="229358"/>
              </a:xfrm>
              <a:custGeom>
                <a:avLst/>
                <a:gdLst>
                  <a:gd name="T0" fmla="*/ 0 w 401"/>
                  <a:gd name="T1" fmla="*/ 28 h 359"/>
                  <a:gd name="T2" fmla="*/ 149 w 401"/>
                  <a:gd name="T3" fmla="*/ 0 h 359"/>
                  <a:gd name="T4" fmla="*/ 401 w 401"/>
                  <a:gd name="T5" fmla="*/ 88 h 359"/>
                  <a:gd name="T6" fmla="*/ 156 w 401"/>
                  <a:gd name="T7" fmla="*/ 359 h 359"/>
                  <a:gd name="T8" fmla="*/ 0 w 401"/>
                  <a:gd name="T9" fmla="*/ 28 h 3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1" h="359">
                    <a:moveTo>
                      <a:pt x="0" y="28"/>
                    </a:moveTo>
                    <a:cubicBezTo>
                      <a:pt x="47" y="9"/>
                      <a:pt x="97" y="0"/>
                      <a:pt x="149" y="0"/>
                    </a:cubicBezTo>
                    <a:cubicBezTo>
                      <a:pt x="241" y="0"/>
                      <a:pt x="330" y="31"/>
                      <a:pt x="401" y="88"/>
                    </a:cubicBezTo>
                    <a:cubicBezTo>
                      <a:pt x="156" y="359"/>
                      <a:pt x="156" y="359"/>
                      <a:pt x="156" y="359"/>
                    </a:cubicBezTo>
                    <a:lnTo>
                      <a:pt x="0" y="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defTabSz="932151">
                  <a:defRPr/>
                </a:pPr>
                <a:endParaRPr lang="en-US" sz="1836" kern="0" dirty="0">
                  <a:ln w="0"/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19050" dir="2700000" algn="tl" rotWithShape="0">
                      <a:srgbClr val="505050">
                        <a:alpha val="4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7" name="Freeform 73"/>
              <p:cNvSpPr>
                <a:spLocks/>
              </p:cNvSpPr>
              <p:nvPr/>
            </p:nvSpPr>
            <p:spPr bwMode="auto">
              <a:xfrm>
                <a:off x="5695061" y="5589382"/>
                <a:ext cx="169768" cy="138571"/>
              </a:xfrm>
              <a:custGeom>
                <a:avLst/>
                <a:gdLst>
                  <a:gd name="T0" fmla="*/ 192 w 266"/>
                  <a:gd name="T1" fmla="*/ 0 h 213"/>
                  <a:gd name="T2" fmla="*/ 266 w 266"/>
                  <a:gd name="T3" fmla="*/ 104 h 213"/>
                  <a:gd name="T4" fmla="*/ 0 w 266"/>
                  <a:gd name="T5" fmla="*/ 213 h 213"/>
                  <a:gd name="T6" fmla="*/ 192 w 266"/>
                  <a:gd name="T7" fmla="*/ 0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66" h="213">
                    <a:moveTo>
                      <a:pt x="192" y="0"/>
                    </a:moveTo>
                    <a:cubicBezTo>
                      <a:pt x="222" y="30"/>
                      <a:pt x="247" y="66"/>
                      <a:pt x="266" y="104"/>
                    </a:cubicBezTo>
                    <a:cubicBezTo>
                      <a:pt x="0" y="213"/>
                      <a:pt x="0" y="213"/>
                      <a:pt x="0" y="213"/>
                    </a:cubicBezTo>
                    <a:lnTo>
                      <a:pt x="19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defTabSz="932151">
                  <a:defRPr/>
                </a:pPr>
                <a:endParaRPr lang="en-US" sz="1836" kern="0" dirty="0">
                  <a:ln w="0"/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19050" dir="2700000" algn="tl" rotWithShape="0">
                      <a:srgbClr val="505050">
                        <a:alpha val="4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8" name="Freeform 74"/>
              <p:cNvSpPr>
                <a:spLocks/>
              </p:cNvSpPr>
              <p:nvPr/>
            </p:nvSpPr>
            <p:spPr bwMode="auto">
              <a:xfrm>
                <a:off x="5369871" y="5543987"/>
                <a:ext cx="239111" cy="398988"/>
              </a:xfrm>
              <a:custGeom>
                <a:avLst/>
                <a:gdLst>
                  <a:gd name="T0" fmla="*/ 99 w 375"/>
                  <a:gd name="T1" fmla="*/ 622 h 622"/>
                  <a:gd name="T2" fmla="*/ 0 w 375"/>
                  <a:gd name="T3" fmla="*/ 356 h 622"/>
                  <a:gd name="T4" fmla="*/ 210 w 375"/>
                  <a:gd name="T5" fmla="*/ 0 h 622"/>
                  <a:gd name="T6" fmla="*/ 375 w 375"/>
                  <a:gd name="T7" fmla="*/ 351 h 622"/>
                  <a:gd name="T8" fmla="*/ 99 w 375"/>
                  <a:gd name="T9" fmla="*/ 622 h 6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5" h="622">
                    <a:moveTo>
                      <a:pt x="99" y="622"/>
                    </a:moveTo>
                    <a:cubicBezTo>
                      <a:pt x="35" y="548"/>
                      <a:pt x="0" y="455"/>
                      <a:pt x="0" y="356"/>
                    </a:cubicBezTo>
                    <a:cubicBezTo>
                      <a:pt x="0" y="208"/>
                      <a:pt x="82" y="71"/>
                      <a:pt x="210" y="0"/>
                    </a:cubicBezTo>
                    <a:cubicBezTo>
                      <a:pt x="375" y="351"/>
                      <a:pt x="375" y="351"/>
                      <a:pt x="375" y="351"/>
                    </a:cubicBezTo>
                    <a:lnTo>
                      <a:pt x="99" y="62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defTabSz="932151">
                  <a:defRPr/>
                </a:pPr>
                <a:endParaRPr lang="en-US" sz="1836" kern="0" dirty="0">
                  <a:ln w="0"/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19050" dir="2700000" algn="tl" rotWithShape="0">
                      <a:srgbClr val="505050">
                        <a:alpha val="4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9" name="Freeform 75"/>
              <p:cNvSpPr>
                <a:spLocks/>
              </p:cNvSpPr>
              <p:nvPr/>
            </p:nvSpPr>
            <p:spPr bwMode="auto">
              <a:xfrm>
                <a:off x="5718972" y="5689726"/>
                <a:ext cx="172160" cy="64506"/>
              </a:xfrm>
              <a:custGeom>
                <a:avLst/>
                <a:gdLst>
                  <a:gd name="T0" fmla="*/ 0 w 269"/>
                  <a:gd name="T1" fmla="*/ 102 h 102"/>
                  <a:gd name="T2" fmla="*/ 249 w 269"/>
                  <a:gd name="T3" fmla="*/ 0 h 102"/>
                  <a:gd name="T4" fmla="*/ 269 w 269"/>
                  <a:gd name="T5" fmla="*/ 102 h 102"/>
                  <a:gd name="T6" fmla="*/ 0 w 269"/>
                  <a:gd name="T7" fmla="*/ 102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69" h="102">
                    <a:moveTo>
                      <a:pt x="0" y="102"/>
                    </a:moveTo>
                    <a:cubicBezTo>
                      <a:pt x="249" y="0"/>
                      <a:pt x="249" y="0"/>
                      <a:pt x="249" y="0"/>
                    </a:cubicBezTo>
                    <a:cubicBezTo>
                      <a:pt x="260" y="33"/>
                      <a:pt x="267" y="67"/>
                      <a:pt x="269" y="102"/>
                    </a:cubicBezTo>
                    <a:lnTo>
                      <a:pt x="0" y="10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defTabSz="932151">
                  <a:defRPr/>
                </a:pPr>
                <a:endParaRPr lang="en-US" sz="1836" kern="0" dirty="0">
                  <a:ln w="0"/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19050" dir="2700000" algn="tl" rotWithShape="0">
                      <a:srgbClr val="505050">
                        <a:alpha val="4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0" name="Freeform 76"/>
              <p:cNvSpPr>
                <a:spLocks/>
              </p:cNvSpPr>
              <p:nvPr/>
            </p:nvSpPr>
            <p:spPr bwMode="auto">
              <a:xfrm>
                <a:off x="5458341" y="5859354"/>
                <a:ext cx="107600" cy="138571"/>
              </a:xfrm>
              <a:custGeom>
                <a:avLst/>
                <a:gdLst>
                  <a:gd name="T0" fmla="*/ 62 w 171"/>
                  <a:gd name="T1" fmla="*/ 215 h 215"/>
                  <a:gd name="T2" fmla="*/ 0 w 171"/>
                  <a:gd name="T3" fmla="*/ 169 h 215"/>
                  <a:gd name="T4" fmla="*/ 171 w 171"/>
                  <a:gd name="T5" fmla="*/ 0 h 215"/>
                  <a:gd name="T6" fmla="*/ 62 w 171"/>
                  <a:gd name="T7" fmla="*/ 215 h 2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71" h="215">
                    <a:moveTo>
                      <a:pt x="62" y="215"/>
                    </a:moveTo>
                    <a:cubicBezTo>
                      <a:pt x="40" y="201"/>
                      <a:pt x="19" y="186"/>
                      <a:pt x="0" y="169"/>
                    </a:cubicBezTo>
                    <a:cubicBezTo>
                      <a:pt x="171" y="0"/>
                      <a:pt x="171" y="0"/>
                      <a:pt x="171" y="0"/>
                    </a:cubicBezTo>
                    <a:lnTo>
                      <a:pt x="62" y="21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defTabSz="932151">
                  <a:defRPr/>
                </a:pPr>
                <a:endParaRPr lang="en-US" sz="1836" kern="0" dirty="0">
                  <a:ln w="0"/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19050" dir="2700000" algn="tl" rotWithShape="0">
                      <a:srgbClr val="505050">
                        <a:alpha val="4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1" name="Freeform 77"/>
              <p:cNvSpPr>
                <a:spLocks/>
              </p:cNvSpPr>
              <p:nvPr/>
            </p:nvSpPr>
            <p:spPr bwMode="auto">
              <a:xfrm>
                <a:off x="5527684" y="5790070"/>
                <a:ext cx="363448" cy="243693"/>
              </a:xfrm>
              <a:custGeom>
                <a:avLst/>
                <a:gdLst>
                  <a:gd name="T0" fmla="*/ 160 w 566"/>
                  <a:gd name="T1" fmla="*/ 381 h 381"/>
                  <a:gd name="T2" fmla="*/ 0 w 566"/>
                  <a:gd name="T3" fmla="*/ 348 h 381"/>
                  <a:gd name="T4" fmla="*/ 176 w 566"/>
                  <a:gd name="T5" fmla="*/ 0 h 381"/>
                  <a:gd name="T6" fmla="*/ 566 w 566"/>
                  <a:gd name="T7" fmla="*/ 0 h 381"/>
                  <a:gd name="T8" fmla="*/ 160 w 566"/>
                  <a:gd name="T9" fmla="*/ 381 h 3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6" h="381">
                    <a:moveTo>
                      <a:pt x="160" y="381"/>
                    </a:moveTo>
                    <a:cubicBezTo>
                      <a:pt x="104" y="381"/>
                      <a:pt x="50" y="370"/>
                      <a:pt x="0" y="348"/>
                    </a:cubicBezTo>
                    <a:cubicBezTo>
                      <a:pt x="176" y="0"/>
                      <a:pt x="176" y="0"/>
                      <a:pt x="176" y="0"/>
                    </a:cubicBezTo>
                    <a:cubicBezTo>
                      <a:pt x="566" y="0"/>
                      <a:pt x="566" y="0"/>
                      <a:pt x="566" y="0"/>
                    </a:cubicBezTo>
                    <a:cubicBezTo>
                      <a:pt x="552" y="213"/>
                      <a:pt x="375" y="381"/>
                      <a:pt x="160" y="38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defTabSz="932151">
                  <a:defRPr/>
                </a:pPr>
                <a:endParaRPr lang="en-US" sz="1836" kern="0" dirty="0">
                  <a:ln w="0"/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19050" dir="2700000" algn="tl" rotWithShape="0">
                      <a:srgbClr val="505050">
                        <a:alpha val="4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54" name="Rectangle 148"/>
          <p:cNvSpPr/>
          <p:nvPr/>
        </p:nvSpPr>
        <p:spPr>
          <a:xfrm>
            <a:off x="10352631" y="1517425"/>
            <a:ext cx="1148234" cy="615434"/>
          </a:xfrm>
          <a:prstGeom prst="rect">
            <a:avLst/>
          </a:prstGeom>
        </p:spPr>
        <p:txBody>
          <a:bodyPr wrap="none" lIns="182802" tIns="137101" rIns="182802" bIns="137101">
            <a:spAutoFit/>
          </a:bodyPr>
          <a:lstStyle/>
          <a:p>
            <a:pPr defTabSz="913873"/>
            <a:r>
              <a:rPr lang="en-US" altLang="zh-CN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Client</a:t>
            </a:r>
            <a:endParaRPr lang="en-US" sz="2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Rectangle 149"/>
          <p:cNvSpPr>
            <a:spLocks noChangeAspect="1"/>
          </p:cNvSpPr>
          <p:nvPr/>
        </p:nvSpPr>
        <p:spPr bwMode="auto">
          <a:xfrm>
            <a:off x="7137230" y="3812411"/>
            <a:ext cx="1860449" cy="395492"/>
          </a:xfrm>
          <a:prstGeom prst="rect">
            <a:avLst/>
          </a:prstGeom>
          <a:noFill/>
          <a:ln w="3810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3216" tIns="91401" rIns="93216" bIns="91401" numCol="1" rtlCol="0" anchor="t" anchorCtr="0" compatLnSpc="1">
            <a:prstTxWarp prst="textNoShape">
              <a:avLst/>
            </a:prstTxWarp>
          </a:bodyPr>
          <a:lstStyle/>
          <a:p>
            <a:pPr algn="ctr" defTabSz="932597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Callable Web API</a:t>
            </a:r>
          </a:p>
        </p:txBody>
      </p:sp>
      <p:pic>
        <p:nvPicPr>
          <p:cNvPr id="56" name="Picture 150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91554" y="2490227"/>
            <a:ext cx="2042229" cy="1163459"/>
          </a:xfrm>
          <a:prstGeom prst="rect">
            <a:avLst/>
          </a:prstGeom>
        </p:spPr>
      </p:pic>
      <p:pic>
        <p:nvPicPr>
          <p:cNvPr id="57" name="Picture 151"/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610505" y="2869192"/>
            <a:ext cx="738311" cy="159437"/>
          </a:xfrm>
          <a:prstGeom prst="rect">
            <a:avLst/>
          </a:prstGeom>
        </p:spPr>
      </p:pic>
      <p:pic>
        <p:nvPicPr>
          <p:cNvPr id="58" name="Picture 152"/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616032" y="3219792"/>
            <a:ext cx="738311" cy="159437"/>
          </a:xfrm>
          <a:prstGeom prst="rect">
            <a:avLst/>
          </a:prstGeom>
        </p:spPr>
      </p:pic>
      <p:cxnSp>
        <p:nvCxnSpPr>
          <p:cNvPr id="59" name="Straight Connector 153"/>
          <p:cNvCxnSpPr/>
          <p:nvPr/>
        </p:nvCxnSpPr>
        <p:spPr>
          <a:xfrm>
            <a:off x="9423691" y="1577721"/>
            <a:ext cx="0" cy="5073676"/>
          </a:xfrm>
          <a:prstGeom prst="line">
            <a:avLst/>
          </a:prstGeom>
          <a:noFill/>
          <a:ln w="28575" cap="flat" cmpd="sng" algn="ctr">
            <a:solidFill>
              <a:srgbClr val="D83B01"/>
            </a:solidFill>
            <a:prstDash val="dash"/>
          </a:ln>
          <a:effectLst/>
        </p:spPr>
      </p:cxnSp>
      <p:grpSp>
        <p:nvGrpSpPr>
          <p:cNvPr id="64" name="Group 158"/>
          <p:cNvGrpSpPr/>
          <p:nvPr/>
        </p:nvGrpSpPr>
        <p:grpSpPr>
          <a:xfrm>
            <a:off x="7419813" y="2157252"/>
            <a:ext cx="1295282" cy="1573618"/>
            <a:chOff x="6954979" y="2097980"/>
            <a:chExt cx="1270000" cy="1542903"/>
          </a:xfrm>
        </p:grpSpPr>
        <p:sp>
          <p:nvSpPr>
            <p:cNvPr id="65" name="Oval 159"/>
            <p:cNvSpPr/>
            <p:nvPr/>
          </p:nvSpPr>
          <p:spPr>
            <a:xfrm>
              <a:off x="7188226" y="2097980"/>
              <a:ext cx="780956" cy="780956"/>
            </a:xfrm>
            <a:prstGeom prst="ellipse">
              <a:avLst/>
            </a:prstGeom>
            <a:solidFill>
              <a:srgbClr val="00B0F0">
                <a:alpha val="41961"/>
              </a:srgbClr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32597">
                <a:defRPr/>
              </a:pPr>
              <a:endParaRPr lang="en-US" sz="1836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66" name="Group 160"/>
            <p:cNvGrpSpPr/>
            <p:nvPr/>
          </p:nvGrpSpPr>
          <p:grpSpPr>
            <a:xfrm>
              <a:off x="6954979" y="2453658"/>
              <a:ext cx="1270000" cy="1187225"/>
              <a:chOff x="6444986" y="2494569"/>
              <a:chExt cx="1270000" cy="1187225"/>
            </a:xfrm>
          </p:grpSpPr>
          <p:pic>
            <p:nvPicPr>
              <p:cNvPr id="67" name="Picture 161"/>
              <p:cNvPicPr>
                <a:picLocks noChangeAspect="1"/>
              </p:cNvPicPr>
              <p:nvPr/>
            </p:nvPicPr>
            <p:blipFill>
              <a:blip r:embed="rId6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</a:blip>
              <a:stretch>
                <a:fillRect/>
              </a:stretch>
            </p:blipFill>
            <p:spPr>
              <a:xfrm>
                <a:off x="6444986" y="2494569"/>
                <a:ext cx="1270000" cy="1187225"/>
              </a:xfrm>
              <a:prstGeom prst="rect">
                <a:avLst/>
              </a:prstGeom>
            </p:spPr>
          </p:pic>
          <p:sp>
            <p:nvSpPr>
              <p:cNvPr id="68" name="Rectangle 162"/>
              <p:cNvSpPr/>
              <p:nvPr/>
            </p:nvSpPr>
            <p:spPr>
              <a:xfrm>
                <a:off x="6672560" y="3075302"/>
                <a:ext cx="808335" cy="603422"/>
              </a:xfrm>
              <a:prstGeom prst="rect">
                <a:avLst/>
              </a:prstGeom>
            </p:spPr>
            <p:txBody>
              <a:bodyPr wrap="none" lIns="182802" tIns="137101" rIns="182802" bIns="137101">
                <a:spAutoFit/>
              </a:bodyPr>
              <a:lstStyle/>
              <a:p>
                <a:pPr defTabSz="913873">
                  <a:defRPr/>
                </a:pPr>
                <a:r>
                  <a:rPr lang="en-US" sz="2200" kern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API</a:t>
                </a:r>
              </a:p>
            </p:txBody>
          </p:sp>
        </p:grpSp>
      </p:grpSp>
      <p:cxnSp>
        <p:nvCxnSpPr>
          <p:cNvPr id="70" name="Straight Connector 164"/>
          <p:cNvCxnSpPr/>
          <p:nvPr/>
        </p:nvCxnSpPr>
        <p:spPr>
          <a:xfrm>
            <a:off x="7036337" y="3820724"/>
            <a:ext cx="2062235" cy="0"/>
          </a:xfrm>
          <a:prstGeom prst="line">
            <a:avLst/>
          </a:prstGeom>
          <a:noFill/>
          <a:ln w="9525" cap="flat" cmpd="sng" algn="ctr">
            <a:solidFill>
              <a:srgbClr val="D83B01"/>
            </a:solidFill>
            <a:prstDash val="solid"/>
          </a:ln>
          <a:effectLst/>
        </p:spPr>
      </p:cxnSp>
      <p:pic>
        <p:nvPicPr>
          <p:cNvPr id="71" name="Picture 165"/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9052322" y="2869192"/>
            <a:ext cx="738311" cy="159437"/>
          </a:xfrm>
          <a:prstGeom prst="rect">
            <a:avLst/>
          </a:prstGeom>
        </p:spPr>
      </p:pic>
      <p:grpSp>
        <p:nvGrpSpPr>
          <p:cNvPr id="73" name="Group 4"/>
          <p:cNvGrpSpPr>
            <a:grpSpLocks noChangeAspect="1"/>
          </p:cNvGrpSpPr>
          <p:nvPr/>
        </p:nvGrpSpPr>
        <p:grpSpPr bwMode="auto">
          <a:xfrm>
            <a:off x="4071063" y="2406733"/>
            <a:ext cx="2801048" cy="1800444"/>
            <a:chOff x="2254" y="1703"/>
            <a:chExt cx="1730" cy="1112"/>
          </a:xfrm>
        </p:grpSpPr>
        <p:sp>
          <p:nvSpPr>
            <p:cNvPr id="74" name="AutoShape 3"/>
            <p:cNvSpPr>
              <a:spLocks noChangeAspect="1" noChangeArrowheads="1" noTextEdit="1"/>
            </p:cNvSpPr>
            <p:nvPr/>
          </p:nvSpPr>
          <p:spPr bwMode="auto">
            <a:xfrm>
              <a:off x="2254" y="1704"/>
              <a:ext cx="1730" cy="1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/>
              <a:endParaRPr lang="en-US" sz="1836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5" name="Freeform 5"/>
            <p:cNvSpPr>
              <a:spLocks noEditPoints="1"/>
            </p:cNvSpPr>
            <p:nvPr/>
          </p:nvSpPr>
          <p:spPr bwMode="auto">
            <a:xfrm>
              <a:off x="2254" y="1703"/>
              <a:ext cx="1233" cy="1112"/>
            </a:xfrm>
            <a:custGeom>
              <a:avLst/>
              <a:gdLst>
                <a:gd name="T0" fmla="*/ 923 w 977"/>
                <a:gd name="T1" fmla="*/ 0 h 883"/>
                <a:gd name="T2" fmla="*/ 54 w 977"/>
                <a:gd name="T3" fmla="*/ 0 h 883"/>
                <a:gd name="T4" fmla="*/ 0 w 977"/>
                <a:gd name="T5" fmla="*/ 53 h 883"/>
                <a:gd name="T6" fmla="*/ 0 w 977"/>
                <a:gd name="T7" fmla="*/ 646 h 883"/>
                <a:gd name="T8" fmla="*/ 54 w 977"/>
                <a:gd name="T9" fmla="*/ 700 h 883"/>
                <a:gd name="T10" fmla="*/ 355 w 977"/>
                <a:gd name="T11" fmla="*/ 700 h 883"/>
                <a:gd name="T12" fmla="*/ 168 w 977"/>
                <a:gd name="T13" fmla="*/ 834 h 883"/>
                <a:gd name="T14" fmla="*/ 168 w 977"/>
                <a:gd name="T15" fmla="*/ 883 h 883"/>
                <a:gd name="T16" fmla="*/ 393 w 977"/>
                <a:gd name="T17" fmla="*/ 883 h 883"/>
                <a:gd name="T18" fmla="*/ 568 w 977"/>
                <a:gd name="T19" fmla="*/ 883 h 883"/>
                <a:gd name="T20" fmla="*/ 808 w 977"/>
                <a:gd name="T21" fmla="*/ 883 h 883"/>
                <a:gd name="T22" fmla="*/ 808 w 977"/>
                <a:gd name="T23" fmla="*/ 834 h 883"/>
                <a:gd name="T24" fmla="*/ 618 w 977"/>
                <a:gd name="T25" fmla="*/ 700 h 883"/>
                <a:gd name="T26" fmla="*/ 923 w 977"/>
                <a:gd name="T27" fmla="*/ 700 h 883"/>
                <a:gd name="T28" fmla="*/ 977 w 977"/>
                <a:gd name="T29" fmla="*/ 646 h 883"/>
                <a:gd name="T30" fmla="*/ 977 w 977"/>
                <a:gd name="T31" fmla="*/ 53 h 883"/>
                <a:gd name="T32" fmla="*/ 923 w 977"/>
                <a:gd name="T33" fmla="*/ 0 h 883"/>
                <a:gd name="T34" fmla="*/ 915 w 977"/>
                <a:gd name="T35" fmla="*/ 639 h 883"/>
                <a:gd name="T36" fmla="*/ 61 w 977"/>
                <a:gd name="T37" fmla="*/ 639 h 883"/>
                <a:gd name="T38" fmla="*/ 61 w 977"/>
                <a:gd name="T39" fmla="*/ 61 h 883"/>
                <a:gd name="T40" fmla="*/ 915 w 977"/>
                <a:gd name="T41" fmla="*/ 61 h 883"/>
                <a:gd name="T42" fmla="*/ 915 w 977"/>
                <a:gd name="T43" fmla="*/ 639 h 8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77" h="883">
                  <a:moveTo>
                    <a:pt x="923" y="0"/>
                  </a:moveTo>
                  <a:cubicBezTo>
                    <a:pt x="54" y="0"/>
                    <a:pt x="54" y="0"/>
                    <a:pt x="54" y="0"/>
                  </a:cubicBezTo>
                  <a:cubicBezTo>
                    <a:pt x="24" y="0"/>
                    <a:pt x="0" y="24"/>
                    <a:pt x="0" y="53"/>
                  </a:cubicBezTo>
                  <a:cubicBezTo>
                    <a:pt x="0" y="646"/>
                    <a:pt x="0" y="646"/>
                    <a:pt x="0" y="646"/>
                  </a:cubicBezTo>
                  <a:cubicBezTo>
                    <a:pt x="0" y="676"/>
                    <a:pt x="24" y="700"/>
                    <a:pt x="54" y="700"/>
                  </a:cubicBezTo>
                  <a:cubicBezTo>
                    <a:pt x="355" y="700"/>
                    <a:pt x="355" y="700"/>
                    <a:pt x="355" y="700"/>
                  </a:cubicBezTo>
                  <a:cubicBezTo>
                    <a:pt x="384" y="819"/>
                    <a:pt x="353" y="834"/>
                    <a:pt x="168" y="834"/>
                  </a:cubicBezTo>
                  <a:cubicBezTo>
                    <a:pt x="168" y="883"/>
                    <a:pt x="168" y="883"/>
                    <a:pt x="168" y="883"/>
                  </a:cubicBezTo>
                  <a:cubicBezTo>
                    <a:pt x="393" y="883"/>
                    <a:pt x="393" y="883"/>
                    <a:pt x="393" y="883"/>
                  </a:cubicBezTo>
                  <a:cubicBezTo>
                    <a:pt x="568" y="883"/>
                    <a:pt x="568" y="883"/>
                    <a:pt x="568" y="883"/>
                  </a:cubicBezTo>
                  <a:cubicBezTo>
                    <a:pt x="808" y="883"/>
                    <a:pt x="808" y="883"/>
                    <a:pt x="808" y="883"/>
                  </a:cubicBezTo>
                  <a:cubicBezTo>
                    <a:pt x="808" y="834"/>
                    <a:pt x="808" y="834"/>
                    <a:pt x="808" y="834"/>
                  </a:cubicBezTo>
                  <a:cubicBezTo>
                    <a:pt x="603" y="834"/>
                    <a:pt x="589" y="819"/>
                    <a:pt x="618" y="700"/>
                  </a:cubicBezTo>
                  <a:cubicBezTo>
                    <a:pt x="923" y="700"/>
                    <a:pt x="923" y="700"/>
                    <a:pt x="923" y="700"/>
                  </a:cubicBezTo>
                  <a:cubicBezTo>
                    <a:pt x="953" y="700"/>
                    <a:pt x="977" y="676"/>
                    <a:pt x="977" y="646"/>
                  </a:cubicBezTo>
                  <a:cubicBezTo>
                    <a:pt x="977" y="53"/>
                    <a:pt x="977" y="53"/>
                    <a:pt x="977" y="53"/>
                  </a:cubicBezTo>
                  <a:cubicBezTo>
                    <a:pt x="977" y="24"/>
                    <a:pt x="953" y="0"/>
                    <a:pt x="923" y="0"/>
                  </a:cubicBezTo>
                  <a:close/>
                  <a:moveTo>
                    <a:pt x="915" y="639"/>
                  </a:moveTo>
                  <a:cubicBezTo>
                    <a:pt x="61" y="639"/>
                    <a:pt x="61" y="639"/>
                    <a:pt x="61" y="639"/>
                  </a:cubicBezTo>
                  <a:cubicBezTo>
                    <a:pt x="61" y="61"/>
                    <a:pt x="61" y="61"/>
                    <a:pt x="61" y="61"/>
                  </a:cubicBezTo>
                  <a:cubicBezTo>
                    <a:pt x="915" y="61"/>
                    <a:pt x="915" y="61"/>
                    <a:pt x="915" y="61"/>
                  </a:cubicBezTo>
                  <a:lnTo>
                    <a:pt x="915" y="639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/>
              <a:endParaRPr lang="en-US" sz="1836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6" name="Rectangle 6"/>
            <p:cNvSpPr>
              <a:spLocks noChangeArrowheads="1"/>
            </p:cNvSpPr>
            <p:nvPr/>
          </p:nvSpPr>
          <p:spPr bwMode="auto">
            <a:xfrm>
              <a:off x="2331" y="1780"/>
              <a:ext cx="1078" cy="728"/>
            </a:xfrm>
            <a:prstGeom prst="rect">
              <a:avLst/>
            </a:prstGeom>
            <a:solidFill>
              <a:srgbClr val="4C4C4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/>
              <a:endParaRPr lang="en-US" sz="1836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7" name="Rectangle 7"/>
            <p:cNvSpPr>
              <a:spLocks noChangeArrowheads="1"/>
            </p:cNvSpPr>
            <p:nvPr/>
          </p:nvSpPr>
          <p:spPr bwMode="auto">
            <a:xfrm>
              <a:off x="2331" y="1780"/>
              <a:ext cx="1078" cy="11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/>
              <a:endParaRPr lang="en-US" sz="1836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8" name="Oval 8"/>
            <p:cNvSpPr>
              <a:spLocks noChangeArrowheads="1"/>
            </p:cNvSpPr>
            <p:nvPr/>
          </p:nvSpPr>
          <p:spPr bwMode="auto">
            <a:xfrm>
              <a:off x="2358" y="1796"/>
              <a:ext cx="77" cy="77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/>
              <a:endParaRPr lang="en-US" sz="1836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9" name="Line 9"/>
            <p:cNvSpPr>
              <a:spLocks noChangeShapeType="1"/>
            </p:cNvSpPr>
            <p:nvPr/>
          </p:nvSpPr>
          <p:spPr bwMode="auto">
            <a:xfrm flipH="1">
              <a:off x="2379" y="1835"/>
              <a:ext cx="42" cy="0"/>
            </a:xfrm>
            <a:prstGeom prst="line">
              <a:avLst/>
            </a:prstGeom>
            <a:noFill/>
            <a:ln w="6350" cap="flat">
              <a:solidFill>
                <a:srgbClr val="E6E6E6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/>
              <a:endParaRPr lang="en-US" sz="1836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0" name="Line 10"/>
            <p:cNvSpPr>
              <a:spLocks noChangeShapeType="1"/>
            </p:cNvSpPr>
            <p:nvPr/>
          </p:nvSpPr>
          <p:spPr bwMode="auto">
            <a:xfrm>
              <a:off x="2412" y="1835"/>
              <a:ext cx="0" cy="0"/>
            </a:xfrm>
            <a:prstGeom prst="line">
              <a:avLst/>
            </a:prstGeom>
            <a:noFill/>
            <a:ln w="6350" cap="flat">
              <a:solidFill>
                <a:srgbClr val="E6E6E6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/>
              <a:endParaRPr lang="en-US" sz="1836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1" name="Freeform 11"/>
            <p:cNvSpPr>
              <a:spLocks/>
            </p:cNvSpPr>
            <p:nvPr/>
          </p:nvSpPr>
          <p:spPr bwMode="auto">
            <a:xfrm>
              <a:off x="2378" y="1819"/>
              <a:ext cx="17" cy="32"/>
            </a:xfrm>
            <a:custGeom>
              <a:avLst/>
              <a:gdLst>
                <a:gd name="T0" fmla="*/ 17 w 17"/>
                <a:gd name="T1" fmla="*/ 32 h 32"/>
                <a:gd name="T2" fmla="*/ 0 w 17"/>
                <a:gd name="T3" fmla="*/ 16 h 32"/>
                <a:gd name="T4" fmla="*/ 17 w 17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7" h="32">
                  <a:moveTo>
                    <a:pt x="17" y="32"/>
                  </a:moveTo>
                  <a:lnTo>
                    <a:pt x="0" y="16"/>
                  </a:lnTo>
                  <a:lnTo>
                    <a:pt x="17" y="0"/>
                  </a:lnTo>
                </a:path>
              </a:pathLst>
            </a:custGeom>
            <a:noFill/>
            <a:ln w="6350" cap="flat">
              <a:solidFill>
                <a:srgbClr val="E6E6E6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/>
              <a:endParaRPr lang="en-US" sz="1836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2" name="Rectangle 12"/>
            <p:cNvSpPr>
              <a:spLocks noChangeArrowheads="1"/>
            </p:cNvSpPr>
            <p:nvPr/>
          </p:nvSpPr>
          <p:spPr bwMode="auto">
            <a:xfrm>
              <a:off x="3338" y="1780"/>
              <a:ext cx="71" cy="65"/>
            </a:xfrm>
            <a:prstGeom prst="rect">
              <a:avLst/>
            </a:prstGeom>
            <a:solidFill>
              <a:srgbClr val="DD59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/>
              <a:endParaRPr lang="en-US" sz="1836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3" name="Line 13"/>
            <p:cNvSpPr>
              <a:spLocks noChangeShapeType="1"/>
            </p:cNvSpPr>
            <p:nvPr/>
          </p:nvSpPr>
          <p:spPr bwMode="auto">
            <a:xfrm>
              <a:off x="3358" y="1796"/>
              <a:ext cx="34" cy="34"/>
            </a:xfrm>
            <a:prstGeom prst="line">
              <a:avLst/>
            </a:prstGeom>
            <a:noFill/>
            <a:ln w="3175" cap="flat">
              <a:solidFill>
                <a:srgbClr val="E6E6E6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/>
              <a:endParaRPr lang="en-US" sz="1836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4" name="Line 14"/>
            <p:cNvSpPr>
              <a:spLocks noChangeShapeType="1"/>
            </p:cNvSpPr>
            <p:nvPr/>
          </p:nvSpPr>
          <p:spPr bwMode="auto">
            <a:xfrm flipH="1">
              <a:off x="3358" y="1796"/>
              <a:ext cx="34" cy="34"/>
            </a:xfrm>
            <a:prstGeom prst="line">
              <a:avLst/>
            </a:prstGeom>
            <a:noFill/>
            <a:ln w="3175" cap="flat">
              <a:solidFill>
                <a:srgbClr val="E6E6E6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/>
              <a:endParaRPr lang="en-US" sz="1836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5" name="Rectangle 15"/>
            <p:cNvSpPr>
              <a:spLocks noChangeArrowheads="1"/>
            </p:cNvSpPr>
            <p:nvPr/>
          </p:nvSpPr>
          <p:spPr bwMode="auto">
            <a:xfrm>
              <a:off x="2474" y="1807"/>
              <a:ext cx="824" cy="57"/>
            </a:xfrm>
            <a:prstGeom prst="rect">
              <a:avLst/>
            </a:prstGeom>
            <a:solidFill>
              <a:srgbClr val="FFFFFF"/>
            </a:solidFill>
            <a:ln w="6350" cap="flat">
              <a:solidFill>
                <a:srgbClr val="E6E6E6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/>
              <a:endParaRPr lang="en-US" sz="1836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6" name="Freeform 16"/>
            <p:cNvSpPr>
              <a:spLocks/>
            </p:cNvSpPr>
            <p:nvPr/>
          </p:nvSpPr>
          <p:spPr bwMode="auto">
            <a:xfrm>
              <a:off x="2624" y="1981"/>
              <a:ext cx="464" cy="78"/>
            </a:xfrm>
            <a:custGeom>
              <a:avLst/>
              <a:gdLst>
                <a:gd name="T0" fmla="*/ 346 w 368"/>
                <a:gd name="T1" fmla="*/ 62 h 62"/>
                <a:gd name="T2" fmla="*/ 22 w 368"/>
                <a:gd name="T3" fmla="*/ 62 h 62"/>
                <a:gd name="T4" fmla="*/ 0 w 368"/>
                <a:gd name="T5" fmla="*/ 40 h 62"/>
                <a:gd name="T6" fmla="*/ 0 w 368"/>
                <a:gd name="T7" fmla="*/ 22 h 62"/>
                <a:gd name="T8" fmla="*/ 22 w 368"/>
                <a:gd name="T9" fmla="*/ 0 h 62"/>
                <a:gd name="T10" fmla="*/ 346 w 368"/>
                <a:gd name="T11" fmla="*/ 0 h 62"/>
                <a:gd name="T12" fmla="*/ 368 w 368"/>
                <a:gd name="T13" fmla="*/ 22 h 62"/>
                <a:gd name="T14" fmla="*/ 368 w 368"/>
                <a:gd name="T15" fmla="*/ 40 h 62"/>
                <a:gd name="T16" fmla="*/ 346 w 368"/>
                <a:gd name="T17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8" h="62">
                  <a:moveTo>
                    <a:pt x="346" y="62"/>
                  </a:moveTo>
                  <a:cubicBezTo>
                    <a:pt x="22" y="62"/>
                    <a:pt x="22" y="62"/>
                    <a:pt x="22" y="62"/>
                  </a:cubicBezTo>
                  <a:cubicBezTo>
                    <a:pt x="10" y="62"/>
                    <a:pt x="0" y="52"/>
                    <a:pt x="0" y="40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0"/>
                    <a:pt x="10" y="0"/>
                    <a:pt x="22" y="0"/>
                  </a:cubicBezTo>
                  <a:cubicBezTo>
                    <a:pt x="346" y="0"/>
                    <a:pt x="346" y="0"/>
                    <a:pt x="346" y="0"/>
                  </a:cubicBezTo>
                  <a:cubicBezTo>
                    <a:pt x="358" y="0"/>
                    <a:pt x="368" y="10"/>
                    <a:pt x="368" y="22"/>
                  </a:cubicBezTo>
                  <a:cubicBezTo>
                    <a:pt x="368" y="40"/>
                    <a:pt x="368" y="40"/>
                    <a:pt x="368" y="40"/>
                  </a:cubicBezTo>
                  <a:cubicBezTo>
                    <a:pt x="368" y="52"/>
                    <a:pt x="358" y="62"/>
                    <a:pt x="346" y="62"/>
                  </a:cubicBezTo>
                  <a:close/>
                </a:path>
              </a:pathLst>
            </a:custGeom>
            <a:solidFill>
              <a:srgbClr val="FFFFFF"/>
            </a:solidFill>
            <a:ln w="6350" cap="flat">
              <a:solidFill>
                <a:srgbClr val="E6E6E6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/>
              <a:endParaRPr lang="en-US" sz="1836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7" name="Freeform 17"/>
            <p:cNvSpPr>
              <a:spLocks/>
            </p:cNvSpPr>
            <p:nvPr/>
          </p:nvSpPr>
          <p:spPr bwMode="auto">
            <a:xfrm>
              <a:off x="2466" y="2135"/>
              <a:ext cx="275" cy="77"/>
            </a:xfrm>
            <a:custGeom>
              <a:avLst/>
              <a:gdLst>
                <a:gd name="T0" fmla="*/ 196 w 218"/>
                <a:gd name="T1" fmla="*/ 61 h 61"/>
                <a:gd name="T2" fmla="*/ 22 w 218"/>
                <a:gd name="T3" fmla="*/ 61 h 61"/>
                <a:gd name="T4" fmla="*/ 0 w 218"/>
                <a:gd name="T5" fmla="*/ 39 h 61"/>
                <a:gd name="T6" fmla="*/ 0 w 218"/>
                <a:gd name="T7" fmla="*/ 22 h 61"/>
                <a:gd name="T8" fmla="*/ 22 w 218"/>
                <a:gd name="T9" fmla="*/ 0 h 61"/>
                <a:gd name="T10" fmla="*/ 196 w 218"/>
                <a:gd name="T11" fmla="*/ 0 h 61"/>
                <a:gd name="T12" fmla="*/ 218 w 218"/>
                <a:gd name="T13" fmla="*/ 22 h 61"/>
                <a:gd name="T14" fmla="*/ 218 w 218"/>
                <a:gd name="T15" fmla="*/ 39 h 61"/>
                <a:gd name="T16" fmla="*/ 196 w 218"/>
                <a:gd name="T17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8" h="61">
                  <a:moveTo>
                    <a:pt x="196" y="61"/>
                  </a:moveTo>
                  <a:cubicBezTo>
                    <a:pt x="22" y="61"/>
                    <a:pt x="22" y="61"/>
                    <a:pt x="22" y="61"/>
                  </a:cubicBezTo>
                  <a:cubicBezTo>
                    <a:pt x="10" y="61"/>
                    <a:pt x="0" y="51"/>
                    <a:pt x="0" y="39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0"/>
                    <a:pt x="10" y="0"/>
                    <a:pt x="22" y="0"/>
                  </a:cubicBezTo>
                  <a:cubicBezTo>
                    <a:pt x="196" y="0"/>
                    <a:pt x="196" y="0"/>
                    <a:pt x="196" y="0"/>
                  </a:cubicBezTo>
                  <a:cubicBezTo>
                    <a:pt x="208" y="0"/>
                    <a:pt x="218" y="10"/>
                    <a:pt x="218" y="2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51"/>
                    <a:pt x="208" y="61"/>
                    <a:pt x="196" y="61"/>
                  </a:cubicBezTo>
                  <a:close/>
                </a:path>
              </a:pathLst>
            </a:custGeom>
            <a:solidFill>
              <a:srgbClr val="FFFFFF"/>
            </a:solidFill>
            <a:ln w="6350" cap="flat">
              <a:solidFill>
                <a:srgbClr val="E6E6E6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/>
              <a:endParaRPr lang="en-US" sz="1836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8" name="Freeform 18"/>
            <p:cNvSpPr>
              <a:spLocks/>
            </p:cNvSpPr>
            <p:nvPr/>
          </p:nvSpPr>
          <p:spPr bwMode="auto">
            <a:xfrm>
              <a:off x="2806" y="2135"/>
              <a:ext cx="275" cy="77"/>
            </a:xfrm>
            <a:custGeom>
              <a:avLst/>
              <a:gdLst>
                <a:gd name="T0" fmla="*/ 196 w 218"/>
                <a:gd name="T1" fmla="*/ 61 h 61"/>
                <a:gd name="T2" fmla="*/ 22 w 218"/>
                <a:gd name="T3" fmla="*/ 61 h 61"/>
                <a:gd name="T4" fmla="*/ 0 w 218"/>
                <a:gd name="T5" fmla="*/ 39 h 61"/>
                <a:gd name="T6" fmla="*/ 0 w 218"/>
                <a:gd name="T7" fmla="*/ 22 h 61"/>
                <a:gd name="T8" fmla="*/ 22 w 218"/>
                <a:gd name="T9" fmla="*/ 0 h 61"/>
                <a:gd name="T10" fmla="*/ 196 w 218"/>
                <a:gd name="T11" fmla="*/ 0 h 61"/>
                <a:gd name="T12" fmla="*/ 218 w 218"/>
                <a:gd name="T13" fmla="*/ 22 h 61"/>
                <a:gd name="T14" fmla="*/ 218 w 218"/>
                <a:gd name="T15" fmla="*/ 39 h 61"/>
                <a:gd name="T16" fmla="*/ 196 w 218"/>
                <a:gd name="T17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8" h="61">
                  <a:moveTo>
                    <a:pt x="196" y="61"/>
                  </a:moveTo>
                  <a:cubicBezTo>
                    <a:pt x="22" y="61"/>
                    <a:pt x="22" y="61"/>
                    <a:pt x="22" y="61"/>
                  </a:cubicBezTo>
                  <a:cubicBezTo>
                    <a:pt x="9" y="61"/>
                    <a:pt x="0" y="51"/>
                    <a:pt x="0" y="39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0"/>
                    <a:pt x="9" y="0"/>
                    <a:pt x="22" y="0"/>
                  </a:cubicBezTo>
                  <a:cubicBezTo>
                    <a:pt x="196" y="0"/>
                    <a:pt x="196" y="0"/>
                    <a:pt x="196" y="0"/>
                  </a:cubicBezTo>
                  <a:cubicBezTo>
                    <a:pt x="208" y="0"/>
                    <a:pt x="218" y="10"/>
                    <a:pt x="218" y="2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51"/>
                    <a:pt x="208" y="61"/>
                    <a:pt x="196" y="61"/>
                  </a:cubicBezTo>
                  <a:close/>
                </a:path>
              </a:pathLst>
            </a:custGeom>
            <a:solidFill>
              <a:srgbClr val="FFFFFF"/>
            </a:solidFill>
            <a:ln w="6350" cap="flat">
              <a:solidFill>
                <a:srgbClr val="E6E6E6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/>
              <a:endParaRPr lang="en-US" sz="1836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9" name="Freeform 19"/>
            <p:cNvSpPr>
              <a:spLocks/>
            </p:cNvSpPr>
            <p:nvPr/>
          </p:nvSpPr>
          <p:spPr bwMode="auto">
            <a:xfrm>
              <a:off x="3071" y="2242"/>
              <a:ext cx="275" cy="77"/>
            </a:xfrm>
            <a:custGeom>
              <a:avLst/>
              <a:gdLst>
                <a:gd name="T0" fmla="*/ 196 w 218"/>
                <a:gd name="T1" fmla="*/ 61 h 61"/>
                <a:gd name="T2" fmla="*/ 22 w 218"/>
                <a:gd name="T3" fmla="*/ 61 h 61"/>
                <a:gd name="T4" fmla="*/ 0 w 218"/>
                <a:gd name="T5" fmla="*/ 39 h 61"/>
                <a:gd name="T6" fmla="*/ 0 w 218"/>
                <a:gd name="T7" fmla="*/ 22 h 61"/>
                <a:gd name="T8" fmla="*/ 22 w 218"/>
                <a:gd name="T9" fmla="*/ 0 h 61"/>
                <a:gd name="T10" fmla="*/ 196 w 218"/>
                <a:gd name="T11" fmla="*/ 0 h 61"/>
                <a:gd name="T12" fmla="*/ 218 w 218"/>
                <a:gd name="T13" fmla="*/ 22 h 61"/>
                <a:gd name="T14" fmla="*/ 218 w 218"/>
                <a:gd name="T15" fmla="*/ 39 h 61"/>
                <a:gd name="T16" fmla="*/ 196 w 218"/>
                <a:gd name="T17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8" h="61">
                  <a:moveTo>
                    <a:pt x="196" y="61"/>
                  </a:moveTo>
                  <a:cubicBezTo>
                    <a:pt x="22" y="61"/>
                    <a:pt x="22" y="61"/>
                    <a:pt x="22" y="61"/>
                  </a:cubicBezTo>
                  <a:cubicBezTo>
                    <a:pt x="10" y="61"/>
                    <a:pt x="0" y="52"/>
                    <a:pt x="0" y="39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0"/>
                    <a:pt x="10" y="0"/>
                    <a:pt x="22" y="0"/>
                  </a:cubicBezTo>
                  <a:cubicBezTo>
                    <a:pt x="196" y="0"/>
                    <a:pt x="196" y="0"/>
                    <a:pt x="196" y="0"/>
                  </a:cubicBezTo>
                  <a:cubicBezTo>
                    <a:pt x="208" y="0"/>
                    <a:pt x="218" y="10"/>
                    <a:pt x="218" y="2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52"/>
                    <a:pt x="208" y="61"/>
                    <a:pt x="196" y="61"/>
                  </a:cubicBezTo>
                  <a:close/>
                </a:path>
              </a:pathLst>
            </a:custGeom>
            <a:solidFill>
              <a:srgbClr val="FFFFFF"/>
            </a:solidFill>
            <a:ln w="6350" cap="flat">
              <a:solidFill>
                <a:srgbClr val="E6E6E6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/>
              <a:endParaRPr lang="en-US" sz="1836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0" name="Freeform 20"/>
            <p:cNvSpPr>
              <a:spLocks/>
            </p:cNvSpPr>
            <p:nvPr/>
          </p:nvSpPr>
          <p:spPr bwMode="auto">
            <a:xfrm>
              <a:off x="2604" y="2060"/>
              <a:ext cx="258" cy="47"/>
            </a:xfrm>
            <a:custGeom>
              <a:avLst/>
              <a:gdLst>
                <a:gd name="T0" fmla="*/ 258 w 258"/>
                <a:gd name="T1" fmla="*/ 0 h 47"/>
                <a:gd name="T2" fmla="*/ 258 w 258"/>
                <a:gd name="T3" fmla="*/ 24 h 47"/>
                <a:gd name="T4" fmla="*/ 0 w 258"/>
                <a:gd name="T5" fmla="*/ 24 h 47"/>
                <a:gd name="T6" fmla="*/ 0 w 258"/>
                <a:gd name="T7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47">
                  <a:moveTo>
                    <a:pt x="258" y="0"/>
                  </a:moveTo>
                  <a:lnTo>
                    <a:pt x="258" y="24"/>
                  </a:lnTo>
                  <a:lnTo>
                    <a:pt x="0" y="24"/>
                  </a:lnTo>
                  <a:lnTo>
                    <a:pt x="0" y="47"/>
                  </a:lnTo>
                </a:path>
              </a:pathLst>
            </a:custGeom>
            <a:noFill/>
            <a:ln w="6350" cap="flat">
              <a:solidFill>
                <a:srgbClr val="E6E6E6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/>
              <a:endParaRPr lang="en-US" sz="1836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1" name="Freeform 21"/>
            <p:cNvSpPr>
              <a:spLocks/>
            </p:cNvSpPr>
            <p:nvPr/>
          </p:nvSpPr>
          <p:spPr bwMode="auto">
            <a:xfrm>
              <a:off x="2592" y="2103"/>
              <a:ext cx="23" cy="20"/>
            </a:xfrm>
            <a:custGeom>
              <a:avLst/>
              <a:gdLst>
                <a:gd name="T0" fmla="*/ 0 w 23"/>
                <a:gd name="T1" fmla="*/ 0 h 20"/>
                <a:gd name="T2" fmla="*/ 12 w 23"/>
                <a:gd name="T3" fmla="*/ 20 h 20"/>
                <a:gd name="T4" fmla="*/ 23 w 23"/>
                <a:gd name="T5" fmla="*/ 0 h 20"/>
                <a:gd name="T6" fmla="*/ 0 w 23"/>
                <a:gd name="T7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0">
                  <a:moveTo>
                    <a:pt x="0" y="0"/>
                  </a:moveTo>
                  <a:lnTo>
                    <a:pt x="12" y="20"/>
                  </a:lnTo>
                  <a:lnTo>
                    <a:pt x="2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/>
              <a:endParaRPr lang="en-US" sz="1836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2" name="Freeform 22"/>
            <p:cNvSpPr>
              <a:spLocks/>
            </p:cNvSpPr>
            <p:nvPr/>
          </p:nvSpPr>
          <p:spPr bwMode="auto">
            <a:xfrm>
              <a:off x="2862" y="2060"/>
              <a:ext cx="81" cy="47"/>
            </a:xfrm>
            <a:custGeom>
              <a:avLst/>
              <a:gdLst>
                <a:gd name="T0" fmla="*/ 0 w 81"/>
                <a:gd name="T1" fmla="*/ 0 h 47"/>
                <a:gd name="T2" fmla="*/ 0 w 81"/>
                <a:gd name="T3" fmla="*/ 24 h 47"/>
                <a:gd name="T4" fmla="*/ 81 w 81"/>
                <a:gd name="T5" fmla="*/ 24 h 47"/>
                <a:gd name="T6" fmla="*/ 81 w 81"/>
                <a:gd name="T7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1" h="47">
                  <a:moveTo>
                    <a:pt x="0" y="0"/>
                  </a:moveTo>
                  <a:lnTo>
                    <a:pt x="0" y="24"/>
                  </a:lnTo>
                  <a:lnTo>
                    <a:pt x="81" y="24"/>
                  </a:lnTo>
                  <a:lnTo>
                    <a:pt x="81" y="47"/>
                  </a:lnTo>
                </a:path>
              </a:pathLst>
            </a:custGeom>
            <a:noFill/>
            <a:ln w="6350" cap="flat">
              <a:solidFill>
                <a:srgbClr val="E6E6E6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/>
              <a:endParaRPr lang="en-US" sz="1836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3" name="Freeform 23"/>
            <p:cNvSpPr>
              <a:spLocks/>
            </p:cNvSpPr>
            <p:nvPr/>
          </p:nvSpPr>
          <p:spPr bwMode="auto">
            <a:xfrm>
              <a:off x="2932" y="2103"/>
              <a:ext cx="22" cy="20"/>
            </a:xfrm>
            <a:custGeom>
              <a:avLst/>
              <a:gdLst>
                <a:gd name="T0" fmla="*/ 0 w 22"/>
                <a:gd name="T1" fmla="*/ 0 h 20"/>
                <a:gd name="T2" fmla="*/ 11 w 22"/>
                <a:gd name="T3" fmla="*/ 20 h 20"/>
                <a:gd name="T4" fmla="*/ 22 w 22"/>
                <a:gd name="T5" fmla="*/ 0 h 20"/>
                <a:gd name="T6" fmla="*/ 0 w 22"/>
                <a:gd name="T7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20">
                  <a:moveTo>
                    <a:pt x="0" y="0"/>
                  </a:moveTo>
                  <a:lnTo>
                    <a:pt x="11" y="20"/>
                  </a:lnTo>
                  <a:lnTo>
                    <a:pt x="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/>
              <a:endParaRPr lang="en-US" sz="1836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4" name="Freeform 24"/>
            <p:cNvSpPr>
              <a:spLocks/>
            </p:cNvSpPr>
            <p:nvPr/>
          </p:nvSpPr>
          <p:spPr bwMode="auto">
            <a:xfrm>
              <a:off x="3081" y="2174"/>
              <a:ext cx="137" cy="35"/>
            </a:xfrm>
            <a:custGeom>
              <a:avLst/>
              <a:gdLst>
                <a:gd name="T0" fmla="*/ 0 w 137"/>
                <a:gd name="T1" fmla="*/ 0 h 35"/>
                <a:gd name="T2" fmla="*/ 137 w 137"/>
                <a:gd name="T3" fmla="*/ 0 h 35"/>
                <a:gd name="T4" fmla="*/ 137 w 137"/>
                <a:gd name="T5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7" h="35">
                  <a:moveTo>
                    <a:pt x="0" y="0"/>
                  </a:moveTo>
                  <a:lnTo>
                    <a:pt x="137" y="0"/>
                  </a:lnTo>
                  <a:lnTo>
                    <a:pt x="137" y="35"/>
                  </a:lnTo>
                </a:path>
              </a:pathLst>
            </a:custGeom>
            <a:noFill/>
            <a:ln w="6350" cap="flat">
              <a:solidFill>
                <a:srgbClr val="E6E6E6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/>
              <a:endParaRPr lang="en-US" sz="1836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5" name="Freeform 25"/>
            <p:cNvSpPr>
              <a:spLocks/>
            </p:cNvSpPr>
            <p:nvPr/>
          </p:nvSpPr>
          <p:spPr bwMode="auto">
            <a:xfrm>
              <a:off x="3207" y="2205"/>
              <a:ext cx="21" cy="19"/>
            </a:xfrm>
            <a:custGeom>
              <a:avLst/>
              <a:gdLst>
                <a:gd name="T0" fmla="*/ 0 w 21"/>
                <a:gd name="T1" fmla="*/ 0 h 19"/>
                <a:gd name="T2" fmla="*/ 11 w 21"/>
                <a:gd name="T3" fmla="*/ 19 h 19"/>
                <a:gd name="T4" fmla="*/ 21 w 21"/>
                <a:gd name="T5" fmla="*/ 0 h 19"/>
                <a:gd name="T6" fmla="*/ 0 w 21"/>
                <a:gd name="T7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9">
                  <a:moveTo>
                    <a:pt x="0" y="0"/>
                  </a:moveTo>
                  <a:lnTo>
                    <a:pt x="11" y="19"/>
                  </a:ln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/>
              <a:endParaRPr lang="en-US" sz="1836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96" name="Rectangle 190"/>
          <p:cNvSpPr>
            <a:spLocks noChangeAspect="1"/>
          </p:cNvSpPr>
          <p:nvPr/>
        </p:nvSpPr>
        <p:spPr bwMode="auto">
          <a:xfrm>
            <a:off x="3721222" y="4338339"/>
            <a:ext cx="2800419" cy="816369"/>
          </a:xfrm>
          <a:prstGeom prst="rect">
            <a:avLst/>
          </a:prstGeom>
          <a:noFill/>
          <a:ln w="3810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3216" tIns="91401" rIns="93216" bIns="91401" numCol="1" rtlCol="0" anchor="t" anchorCtr="0" compatLnSpc="1">
            <a:prstTxWarp prst="textNoShape">
              <a:avLst/>
            </a:prstTxWarp>
          </a:bodyPr>
          <a:lstStyle/>
          <a:p>
            <a:pPr algn="ctr" defTabSz="932597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ML development environment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7" name="Rectangle 191"/>
          <p:cNvSpPr>
            <a:spLocks noChangeAspect="1"/>
          </p:cNvSpPr>
          <p:nvPr/>
        </p:nvSpPr>
        <p:spPr bwMode="auto">
          <a:xfrm>
            <a:off x="3994337" y="3309392"/>
            <a:ext cx="1351588" cy="237262"/>
          </a:xfrm>
          <a:prstGeom prst="rect">
            <a:avLst/>
          </a:prstGeom>
          <a:noFill/>
          <a:ln w="3810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3216" tIns="91401" rIns="93216" bIns="91401" numCol="1" rtlCol="0" anchor="t" anchorCtr="0" compatLnSpc="1">
            <a:prstTxWarp prst="textNoShape">
              <a:avLst/>
            </a:prstTxWarp>
          </a:bodyPr>
          <a:lstStyle/>
          <a:p>
            <a:pPr algn="ctr" defTabSz="932597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10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ML STUDIO</a:t>
            </a:r>
          </a:p>
        </p:txBody>
      </p:sp>
      <p:cxnSp>
        <p:nvCxnSpPr>
          <p:cNvPr id="98" name="Straight Connector 192"/>
          <p:cNvCxnSpPr/>
          <p:nvPr/>
        </p:nvCxnSpPr>
        <p:spPr>
          <a:xfrm>
            <a:off x="3733077" y="4330809"/>
            <a:ext cx="2788564" cy="0"/>
          </a:xfrm>
          <a:prstGeom prst="line">
            <a:avLst/>
          </a:prstGeom>
          <a:noFill/>
          <a:ln w="9525" cap="flat" cmpd="sng" algn="ctr">
            <a:solidFill>
              <a:srgbClr val="D83B01"/>
            </a:solidFill>
            <a:prstDash val="solid"/>
          </a:ln>
          <a:effectLst/>
        </p:spPr>
      </p:cxnSp>
    </p:spTree>
    <p:extLst>
      <p:ext uri="{BB962C8B-B14F-4D97-AF65-F5344CB8AC3E}">
        <p14:creationId xmlns:p14="http://schemas.microsoft.com/office/powerpoint/2010/main" val="254197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AML</a:t>
            </a:r>
            <a:r>
              <a:rPr lang="zh-CN" altLang="en-US" dirty="0"/>
              <a:t>能力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8461828" y="1705428"/>
            <a:ext cx="134257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 DocumentDB</a:t>
            </a:r>
            <a:endParaRPr lang="zh-CN" altLang="en-US" sz="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068285" y="5820229"/>
            <a:ext cx="16764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Detect Languages</a:t>
            </a:r>
          </a:p>
          <a:p>
            <a:r>
              <a:rPr lang="en-US" altLang="zh-CN" sz="7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Extract Key Phases from Texts </a:t>
            </a:r>
          </a:p>
          <a:p>
            <a:r>
              <a:rPr lang="en-US" altLang="zh-CN" sz="7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Extract N-grams Features </a:t>
            </a:r>
          </a:p>
          <a:p>
            <a:r>
              <a:rPr lang="en-US" altLang="zh-CN" sz="7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Latent Dirichlet Allocation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0" y="740662"/>
            <a:ext cx="87811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dirty="0">
                <a:solidFill>
                  <a:srgbClr val="FFFF00"/>
                </a:solidFill>
              </a:rPr>
              <a:t>Credit risk</a:t>
            </a:r>
            <a:endParaRPr lang="zh-CN" altLang="en-US" sz="900" dirty="0">
              <a:solidFill>
                <a:srgbClr val="FFFF00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0" y="1920872"/>
            <a:ext cx="87811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dirty="0">
                <a:solidFill>
                  <a:srgbClr val="FFFF00"/>
                </a:solidFill>
              </a:rPr>
              <a:t>Diabetes</a:t>
            </a:r>
            <a:endParaRPr lang="zh-CN" altLang="en-US" sz="900" dirty="0">
              <a:solidFill>
                <a:srgbClr val="FFFF00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0" y="4274020"/>
            <a:ext cx="87811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dirty="0">
                <a:solidFill>
                  <a:srgbClr val="FFFF00"/>
                </a:solidFill>
              </a:rPr>
              <a:t>Sales</a:t>
            </a:r>
            <a:endParaRPr lang="zh-CN" altLang="en-US" sz="900" dirty="0">
              <a:solidFill>
                <a:srgbClr val="FFFF00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0" y="3244334"/>
            <a:ext cx="8781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dirty="0">
                <a:solidFill>
                  <a:srgbClr val="FFFF00"/>
                </a:solidFill>
              </a:rPr>
              <a:t>User</a:t>
            </a:r>
          </a:p>
          <a:p>
            <a:r>
              <a:rPr lang="en-US" altLang="zh-CN" sz="900" dirty="0">
                <a:solidFill>
                  <a:srgbClr val="FFFF00"/>
                </a:solidFill>
              </a:rPr>
              <a:t>Profile</a:t>
            </a:r>
            <a:endParaRPr lang="zh-CN" altLang="en-US" sz="9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81136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>
            <a:off x="865" y="1573691"/>
            <a:ext cx="12190271" cy="4093624"/>
          </a:xfrm>
          <a:prstGeom prst="rect">
            <a:avLst/>
          </a:prstGeom>
          <a:solidFill>
            <a:schemeClr val="dk1">
              <a:alpha val="9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7" tIns="45713" rIns="91427" bIns="4571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29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8" name="Title 1"/>
          <p:cNvSpPr>
            <a:spLocks noGrp="1"/>
          </p:cNvSpPr>
          <p:nvPr>
            <p:ph type="title"/>
          </p:nvPr>
        </p:nvSpPr>
        <p:spPr>
          <a:xfrm>
            <a:off x="340109" y="258299"/>
            <a:ext cx="11654187" cy="899537"/>
          </a:xfrm>
        </p:spPr>
        <p:txBody>
          <a:bodyPr/>
          <a:lstStyle/>
          <a:p>
            <a:r>
              <a:rPr lang="en-US" sz="4800" b="1" dirty="0"/>
              <a:t>Data Science VM </a:t>
            </a:r>
            <a:endParaRPr lang="en-US" sz="4800" b="1" i="1" dirty="0">
              <a:solidFill>
                <a:schemeClr val="bg2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40109" y="1685915"/>
            <a:ext cx="4617064" cy="2838067"/>
          </a:xfrm>
          <a:prstGeom prst="rect">
            <a:avLst/>
          </a:prstGeom>
          <a:noFill/>
        </p:spPr>
        <p:txBody>
          <a:bodyPr wrap="square" lIns="182854" tIns="146284" rIns="182854" bIns="146284" rtlCol="0">
            <a:spAutoFit/>
          </a:bodyPr>
          <a:lstStyle/>
          <a:p>
            <a:pPr marL="0" marR="0" lvl="0" indent="0" algn="l" defTabSz="914225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Comprehensive cloud based Data Science Environment to empower Data Scientists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0F4D927-D1BB-459D-9A90-910961F70505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6464" y="167695"/>
            <a:ext cx="5931029" cy="6103706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62320590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2D29762-84A0-4260-B290-FB5DF02F29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Support Multi-OS</a:t>
            </a:r>
          </a:p>
          <a:p>
            <a:pPr lvl="1"/>
            <a:r>
              <a:rPr lang="en-US" altLang="zh-CN" dirty="0"/>
              <a:t>CentOS\Ubuntu</a:t>
            </a:r>
          </a:p>
          <a:p>
            <a:pPr lvl="1"/>
            <a:r>
              <a:rPr lang="en-US" altLang="zh-CN" dirty="0"/>
              <a:t>Windows Server 2012/2016</a:t>
            </a:r>
          </a:p>
          <a:p>
            <a:endParaRPr lang="zh-CN" altLang="en-US" dirty="0"/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F7A29C78-BE4C-47C1-BCCE-D43EBA2F7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Azure Data Science VM</a:t>
            </a:r>
            <a:endParaRPr lang="zh-CN" altLang="en-US" dirty="0"/>
          </a:p>
        </p:txBody>
      </p:sp>
      <p:pic>
        <p:nvPicPr>
          <p:cNvPr id="5" name="Picture 7">
            <a:extLst>
              <a:ext uri="{FF2B5EF4-FFF2-40B4-BE49-F238E27FC236}">
                <a16:creationId xmlns:a16="http://schemas.microsoft.com/office/drawing/2014/main" id="{288CC6DA-CF7C-45FD-AE4D-9D54677A6D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6066" y="2469823"/>
            <a:ext cx="7475347" cy="4246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9150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Azure Data Science VM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Pre-installed and configure multiple ML runtime and tools:</a:t>
            </a:r>
          </a:p>
          <a:p>
            <a:pPr lvl="3"/>
            <a:r>
              <a:rPr lang="en-US" altLang="zh-CN" sz="2000" dirty="0"/>
              <a:t>CNTK, </a:t>
            </a:r>
            <a:r>
              <a:rPr lang="en-US" altLang="zh-CN" sz="2000" dirty="0" err="1"/>
              <a:t>TensorFlow</a:t>
            </a:r>
            <a:r>
              <a:rPr lang="en-US" altLang="zh-CN" sz="2000" dirty="0"/>
              <a:t>, </a:t>
            </a:r>
            <a:r>
              <a:rPr lang="en-US" altLang="zh-CN" sz="2000" dirty="0" err="1"/>
              <a:t>MXNet</a:t>
            </a:r>
            <a:r>
              <a:rPr lang="en-US" altLang="zh-CN" sz="2000" dirty="0"/>
              <a:t>, Caffe, DIGITS, H2O, </a:t>
            </a:r>
            <a:r>
              <a:rPr lang="en-US" altLang="zh-CN" sz="2000" dirty="0" err="1"/>
              <a:t>Keras</a:t>
            </a:r>
            <a:r>
              <a:rPr lang="en-US" altLang="zh-CN" sz="2000" dirty="0"/>
              <a:t>, </a:t>
            </a:r>
            <a:r>
              <a:rPr lang="en-US" altLang="zh-CN" sz="2000" dirty="0" err="1"/>
              <a:t>Theano</a:t>
            </a:r>
            <a:r>
              <a:rPr lang="en-US" altLang="zh-CN" sz="2000" dirty="0"/>
              <a:t>, Torch, OpenCV </a:t>
            </a:r>
          </a:p>
          <a:p>
            <a:pPr lvl="3"/>
            <a:r>
              <a:rPr lang="en-US" altLang="zh-CN" sz="2000" dirty="0"/>
              <a:t>NVIDIA driver, CUDA, and </a:t>
            </a:r>
            <a:r>
              <a:rPr lang="en-US" altLang="zh-CN" sz="2000" dirty="0" err="1"/>
              <a:t>cuDNN</a:t>
            </a:r>
            <a:endParaRPr lang="en-US" altLang="zh-CN" sz="2400" dirty="0"/>
          </a:p>
          <a:p>
            <a:pPr lvl="3"/>
            <a:r>
              <a:rPr lang="en-US" altLang="zh-CN" sz="2000" dirty="0"/>
              <a:t>Microsoft R Server 9.0 with Microsoft R Open 3.3.2</a:t>
            </a:r>
          </a:p>
          <a:p>
            <a:pPr lvl="3"/>
            <a:r>
              <a:rPr lang="en-US" altLang="zh-CN" sz="2000" dirty="0"/>
              <a:t>Anaconda Python 2.7 and 3.5</a:t>
            </a:r>
          </a:p>
          <a:p>
            <a:pPr lvl="3"/>
            <a:r>
              <a:rPr lang="en-US" altLang="zh-CN" sz="2000" dirty="0" err="1"/>
              <a:t>JupyterHub</a:t>
            </a:r>
            <a:r>
              <a:rPr lang="en-US" altLang="zh-CN" sz="2000" dirty="0"/>
              <a:t> with sample notebooks</a:t>
            </a:r>
          </a:p>
          <a:p>
            <a:pPr lvl="3"/>
            <a:r>
              <a:rPr lang="en-US" altLang="zh-CN" sz="2000" dirty="0"/>
              <a:t>Apache Drill for querying non-relational data using SQL</a:t>
            </a:r>
          </a:p>
          <a:p>
            <a:pPr lvl="3"/>
            <a:r>
              <a:rPr lang="en-US" altLang="zh-CN" sz="2000" dirty="0"/>
              <a:t>Spark local 2.0.2 with </a:t>
            </a:r>
            <a:r>
              <a:rPr lang="en-US" altLang="zh-CN" sz="2000" dirty="0" err="1"/>
              <a:t>PySpark</a:t>
            </a:r>
            <a:r>
              <a:rPr lang="en-US" altLang="zh-CN" sz="2000" dirty="0"/>
              <a:t> and </a:t>
            </a:r>
            <a:r>
              <a:rPr lang="en-US" altLang="zh-CN" sz="2000" dirty="0" err="1"/>
              <a:t>SparkR</a:t>
            </a:r>
            <a:r>
              <a:rPr lang="en-US" altLang="zh-CN" sz="2000" dirty="0"/>
              <a:t> </a:t>
            </a:r>
            <a:r>
              <a:rPr lang="en-US" altLang="zh-CN" sz="2000" dirty="0" err="1"/>
              <a:t>Jupyter</a:t>
            </a:r>
            <a:r>
              <a:rPr lang="en-US" altLang="zh-CN" sz="2000" dirty="0"/>
              <a:t> kernels</a:t>
            </a:r>
          </a:p>
          <a:p>
            <a:pPr lvl="3"/>
            <a:r>
              <a:rPr lang="en-US" altLang="zh-CN" sz="2000" dirty="0"/>
              <a:t>Single node local Hadoop (HDFS, Yarn)</a:t>
            </a:r>
          </a:p>
          <a:p>
            <a:pPr lvl="3"/>
            <a:r>
              <a:rPr lang="en-US" altLang="zh-CN" sz="2000" dirty="0"/>
              <a:t>Azure command-line interface</a:t>
            </a:r>
          </a:p>
          <a:p>
            <a:pPr lvl="3"/>
            <a:r>
              <a:rPr lang="en-US" altLang="zh-CN" sz="2000" dirty="0"/>
              <a:t>Visual Studio Code, IntelliJ IDEA, </a:t>
            </a:r>
            <a:r>
              <a:rPr lang="en-US" altLang="zh-CN" sz="2000" dirty="0" err="1"/>
              <a:t>PyCharm</a:t>
            </a:r>
            <a:r>
              <a:rPr lang="en-US" altLang="zh-CN" sz="2000" dirty="0"/>
              <a:t>, Atom</a:t>
            </a:r>
          </a:p>
          <a:p>
            <a:pPr lvl="3"/>
            <a:r>
              <a:rPr lang="en-US" altLang="zh-CN" sz="2000" dirty="0" err="1"/>
              <a:t>JuliaPro</a:t>
            </a:r>
            <a:r>
              <a:rPr lang="en-US" altLang="zh-CN" sz="2000" dirty="0"/>
              <a:t>, a curated distribution of Julia Language and tools</a:t>
            </a:r>
          </a:p>
          <a:p>
            <a:pPr lvl="3"/>
            <a:r>
              <a:rPr lang="en-US" altLang="zh-CN" sz="2000" dirty="0" err="1"/>
              <a:t>Vowpal</a:t>
            </a:r>
            <a:r>
              <a:rPr lang="en-US" altLang="zh-CN" sz="2000" dirty="0"/>
              <a:t> Wabbit for online learning</a:t>
            </a:r>
          </a:p>
          <a:p>
            <a:pPr lvl="3"/>
            <a:r>
              <a:rPr lang="en-US" altLang="zh-CN" sz="2000" dirty="0" err="1"/>
              <a:t>xgboost</a:t>
            </a:r>
            <a:r>
              <a:rPr lang="en-US" altLang="zh-CN" sz="2000" dirty="0"/>
              <a:t> for gradient boosting</a:t>
            </a:r>
          </a:p>
          <a:p>
            <a:pPr marL="0" indent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920508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F6D2B9-883B-4E2C-8E8A-308947337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pc="49" dirty="0">
                <a:latin typeface="Segoe UI Semilight" charset="0"/>
                <a:ea typeface="Segoe UI Semilight" charset="0"/>
                <a:cs typeface="Segoe UI Semilight" charset="0"/>
              </a:rPr>
              <a:t>Azure Machine Learning Workbench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141895C-7BF1-4F43-80E9-EF0AE12FF0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13874">
              <a:spcBef>
                <a:spcPts val="1765"/>
              </a:spcBef>
              <a:buClr>
                <a:srgbClr val="D83B01"/>
              </a:buClr>
              <a:defRPr/>
            </a:pPr>
            <a:r>
              <a:rPr lang="en-US" altLang="zh-CN" sz="1800" dirty="0">
                <a:solidFill>
                  <a:srgbClr val="353535"/>
                </a:solidFill>
                <a:latin typeface="Segoe UI Semilight"/>
              </a:rPr>
              <a:t>Windows and Mac based companion for AI development</a:t>
            </a:r>
          </a:p>
          <a:p>
            <a:pPr defTabSz="913874">
              <a:spcBef>
                <a:spcPts val="1765"/>
              </a:spcBef>
              <a:buClr>
                <a:srgbClr val="D83B01"/>
              </a:buClr>
              <a:defRPr/>
            </a:pPr>
            <a:r>
              <a:rPr lang="en-US" altLang="zh-CN" sz="1800" dirty="0">
                <a:solidFill>
                  <a:srgbClr val="353535"/>
                </a:solidFill>
                <a:latin typeface="Segoe UI Semilight"/>
              </a:rPr>
              <a:t>Full environment set up (Python, </a:t>
            </a:r>
            <a:r>
              <a:rPr lang="en-US" altLang="zh-CN" sz="1800" dirty="0" err="1">
                <a:solidFill>
                  <a:srgbClr val="353535"/>
                </a:solidFill>
                <a:latin typeface="Segoe UI Semilight"/>
              </a:rPr>
              <a:t>Jupyter</a:t>
            </a:r>
            <a:r>
              <a:rPr lang="en-US" altLang="zh-CN" sz="1800" dirty="0">
                <a:solidFill>
                  <a:srgbClr val="353535"/>
                </a:solidFill>
                <a:latin typeface="Segoe UI Semilight"/>
              </a:rPr>
              <a:t>, </a:t>
            </a:r>
            <a:r>
              <a:rPr lang="en-US" altLang="zh-CN" sz="1800" dirty="0" err="1">
                <a:solidFill>
                  <a:srgbClr val="353535"/>
                </a:solidFill>
                <a:latin typeface="Segoe UI Semilight"/>
              </a:rPr>
              <a:t>etc</a:t>
            </a:r>
            <a:r>
              <a:rPr lang="en-US" altLang="zh-CN" sz="1800" dirty="0">
                <a:solidFill>
                  <a:srgbClr val="353535"/>
                </a:solidFill>
                <a:latin typeface="Segoe UI Semilight"/>
              </a:rPr>
              <a:t>) </a:t>
            </a:r>
          </a:p>
          <a:p>
            <a:pPr defTabSz="913874">
              <a:spcBef>
                <a:spcPts val="1765"/>
              </a:spcBef>
              <a:buClr>
                <a:srgbClr val="D83B01"/>
              </a:buClr>
              <a:defRPr/>
            </a:pPr>
            <a:r>
              <a:rPr lang="en-US" altLang="zh-CN" sz="1800" dirty="0">
                <a:solidFill>
                  <a:srgbClr val="353535"/>
                </a:solidFill>
                <a:latin typeface="Segoe UI Semilight"/>
              </a:rPr>
              <a:t>Embedded notebooks</a:t>
            </a:r>
          </a:p>
          <a:p>
            <a:pPr defTabSz="913874">
              <a:spcBef>
                <a:spcPts val="1765"/>
              </a:spcBef>
              <a:buClr>
                <a:srgbClr val="D83B01"/>
              </a:buClr>
              <a:defRPr/>
            </a:pPr>
            <a:r>
              <a:rPr lang="en-US" altLang="zh-CN" sz="1800" dirty="0">
                <a:solidFill>
                  <a:srgbClr val="353535"/>
                </a:solidFill>
                <a:latin typeface="Segoe UI Semilight"/>
              </a:rPr>
              <a:t>Run History and Comparison experience </a:t>
            </a:r>
          </a:p>
          <a:p>
            <a:pPr defTabSz="913874">
              <a:spcBef>
                <a:spcPts val="1765"/>
              </a:spcBef>
              <a:buClr>
                <a:srgbClr val="D83B01"/>
              </a:buClr>
              <a:defRPr/>
            </a:pPr>
            <a:r>
              <a:rPr lang="en-US" altLang="zh-CN" sz="1800" dirty="0">
                <a:solidFill>
                  <a:srgbClr val="353535"/>
                </a:solidFill>
                <a:latin typeface="Segoe UI Semilight"/>
              </a:rPr>
              <a:t>New data wrangling tools</a:t>
            </a:r>
            <a:endParaRPr lang="zh-CN" altLang="en-US" sz="1800" dirty="0"/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E69D7F9F-7BA6-4CFB-BF07-A9E846C62E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5984" y="2103564"/>
            <a:ext cx="7101581" cy="4554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2174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4_Presentation1">
  <a:themeElements>
    <a:clrScheme name="">
      <a:dk1>
        <a:srgbClr val="000000"/>
      </a:dk1>
      <a:lt1>
        <a:srgbClr val="FFFFFF"/>
      </a:lt1>
      <a:dk2>
        <a:srgbClr val="000000"/>
      </a:dk2>
      <a:lt2>
        <a:srgbClr val="C0C0C0"/>
      </a:lt2>
      <a:accent1>
        <a:srgbClr val="FFFFFF"/>
      </a:accent1>
      <a:accent2>
        <a:srgbClr val="8DACD0"/>
      </a:accent2>
      <a:accent3>
        <a:srgbClr val="FFFFFF"/>
      </a:accent3>
      <a:accent4>
        <a:srgbClr val="000000"/>
      </a:accent4>
      <a:accent5>
        <a:srgbClr val="FFFFFF"/>
      </a:accent5>
      <a:accent6>
        <a:srgbClr val="7F9BBC"/>
      </a:accent6>
      <a:hlink>
        <a:srgbClr val="006699"/>
      </a:hlink>
      <a:folHlink>
        <a:srgbClr val="000066"/>
      </a:folHlink>
    </a:clrScheme>
    <a:fontScheme name="2_Master_Template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1">
          <a:gsLst>
            <a:gs pos="0">
              <a:srgbClr val="E4CD9A"/>
            </a:gs>
            <a:gs pos="100000">
              <a:srgbClr val="EEEFD7"/>
            </a:gs>
          </a:gsLst>
          <a:lin ang="2700000" scaled="1"/>
        </a:gra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>
          <a:outerShdw dist="35921" dir="2700000" algn="ctr" rotWithShape="0">
            <a:srgbClr val="AFAFAF"/>
          </a:outerShdw>
        </a:effectLst>
      </a:spPr>
      <a:bodyPr vert="horz" wrap="square" lIns="182880" tIns="45720" rIns="18288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1">
          <a:gsLst>
            <a:gs pos="0">
              <a:srgbClr val="E4CD9A"/>
            </a:gs>
            <a:gs pos="100000">
              <a:srgbClr val="EEEFD7"/>
            </a:gs>
          </a:gsLst>
          <a:lin ang="2700000" scaled="1"/>
        </a:gra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>
          <a:outerShdw dist="35921" dir="2700000" algn="ctr" rotWithShape="0">
            <a:srgbClr val="AFAFAF"/>
          </a:outerShdw>
        </a:effectLst>
      </a:spPr>
      <a:bodyPr vert="horz" wrap="square" lIns="182880" tIns="45720" rIns="18288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</a:defRPr>
        </a:defPPr>
      </a:lstStyle>
    </a:lnDef>
  </a:objectDefaults>
  <a:extraClrSchemeLst>
    <a:extraClrScheme>
      <a:clrScheme name="2_Master_Templat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Master_Templat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Master_Templat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Master_Templat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Master_Templat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Master_Templat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Master_Templat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Master_Template 8">
        <a:dk1>
          <a:srgbClr val="000000"/>
        </a:dk1>
        <a:lt1>
          <a:srgbClr val="FFFFFF"/>
        </a:lt1>
        <a:dk2>
          <a:srgbClr val="000000"/>
        </a:dk2>
        <a:lt2>
          <a:srgbClr val="C0C0C0"/>
        </a:lt2>
        <a:accent1>
          <a:srgbClr val="C1FEF9"/>
        </a:accent1>
        <a:accent2>
          <a:srgbClr val="DC0081"/>
        </a:accent2>
        <a:accent3>
          <a:srgbClr val="FFFFFF"/>
        </a:accent3>
        <a:accent4>
          <a:srgbClr val="000000"/>
        </a:accent4>
        <a:accent5>
          <a:srgbClr val="DDFEFB"/>
        </a:accent5>
        <a:accent6>
          <a:srgbClr val="C70074"/>
        </a:accent6>
        <a:hlink>
          <a:srgbClr val="618FFD"/>
        </a:hlink>
        <a:folHlink>
          <a:srgbClr val="CECEC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Master_Template 9">
        <a:dk1>
          <a:srgbClr val="000000"/>
        </a:dk1>
        <a:lt1>
          <a:srgbClr val="FFFFFF"/>
        </a:lt1>
        <a:dk2>
          <a:srgbClr val="000000"/>
        </a:dk2>
        <a:lt2>
          <a:srgbClr val="C0C0C0"/>
        </a:lt2>
        <a:accent1>
          <a:srgbClr val="FFFFFF"/>
        </a:accent1>
        <a:accent2>
          <a:srgbClr val="8DACD0"/>
        </a:accent2>
        <a:accent3>
          <a:srgbClr val="FFFFFF"/>
        </a:accent3>
        <a:accent4>
          <a:srgbClr val="000000"/>
        </a:accent4>
        <a:accent5>
          <a:srgbClr val="FFFFFF"/>
        </a:accent5>
        <a:accent6>
          <a:srgbClr val="7F9BBC"/>
        </a:accent6>
        <a:hlink>
          <a:srgbClr val="618FFD"/>
        </a:hlink>
        <a:folHlink>
          <a:srgbClr val="CECEC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Master_Template 10">
        <a:dk1>
          <a:srgbClr val="000000"/>
        </a:dk1>
        <a:lt1>
          <a:srgbClr val="FFFFFF"/>
        </a:lt1>
        <a:dk2>
          <a:srgbClr val="000000"/>
        </a:dk2>
        <a:lt2>
          <a:srgbClr val="C0C0C0"/>
        </a:lt2>
        <a:accent1>
          <a:srgbClr val="FFFFFF"/>
        </a:accent1>
        <a:accent2>
          <a:srgbClr val="8DACD0"/>
        </a:accent2>
        <a:accent3>
          <a:srgbClr val="FFFFFF"/>
        </a:accent3>
        <a:accent4>
          <a:srgbClr val="000000"/>
        </a:accent4>
        <a:accent5>
          <a:srgbClr val="FFFFFF"/>
        </a:accent5>
        <a:accent6>
          <a:srgbClr val="7F9BBC"/>
        </a:accent6>
        <a:hlink>
          <a:srgbClr val="333399"/>
        </a:hlink>
        <a:folHlink>
          <a:srgbClr val="CECEC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Master_Template 11">
        <a:dk1>
          <a:srgbClr val="000000"/>
        </a:dk1>
        <a:lt1>
          <a:srgbClr val="FFFFFF"/>
        </a:lt1>
        <a:dk2>
          <a:srgbClr val="000000"/>
        </a:dk2>
        <a:lt2>
          <a:srgbClr val="C0C0C0"/>
        </a:lt2>
        <a:accent1>
          <a:srgbClr val="FFFFFF"/>
        </a:accent1>
        <a:accent2>
          <a:srgbClr val="8DACD0"/>
        </a:accent2>
        <a:accent3>
          <a:srgbClr val="FFFFFF"/>
        </a:accent3>
        <a:accent4>
          <a:srgbClr val="000000"/>
        </a:accent4>
        <a:accent5>
          <a:srgbClr val="FFFFFF"/>
        </a:accent5>
        <a:accent6>
          <a:srgbClr val="7F9BBC"/>
        </a:accent6>
        <a:hlink>
          <a:srgbClr val="000099"/>
        </a:hlink>
        <a:folHlink>
          <a:srgbClr val="CECEC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Master_Template 12">
        <a:dk1>
          <a:srgbClr val="000000"/>
        </a:dk1>
        <a:lt1>
          <a:srgbClr val="FFFFFF"/>
        </a:lt1>
        <a:dk2>
          <a:srgbClr val="000000"/>
        </a:dk2>
        <a:lt2>
          <a:srgbClr val="C0C0C0"/>
        </a:lt2>
        <a:accent1>
          <a:srgbClr val="FFFFFF"/>
        </a:accent1>
        <a:accent2>
          <a:srgbClr val="8DACD0"/>
        </a:accent2>
        <a:accent3>
          <a:srgbClr val="FFFFFF"/>
        </a:accent3>
        <a:accent4>
          <a:srgbClr val="000000"/>
        </a:accent4>
        <a:accent5>
          <a:srgbClr val="FFFFFF"/>
        </a:accent5>
        <a:accent6>
          <a:srgbClr val="7F9BBC"/>
        </a:accent6>
        <a:hlink>
          <a:srgbClr val="0099CC"/>
        </a:hlink>
        <a:folHlink>
          <a:srgbClr val="CECEC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Master_Template 13">
        <a:dk1>
          <a:srgbClr val="000000"/>
        </a:dk1>
        <a:lt1>
          <a:srgbClr val="FFFFFF"/>
        </a:lt1>
        <a:dk2>
          <a:srgbClr val="000000"/>
        </a:dk2>
        <a:lt2>
          <a:srgbClr val="C0C0C0"/>
        </a:lt2>
        <a:accent1>
          <a:srgbClr val="FFFFFF"/>
        </a:accent1>
        <a:accent2>
          <a:srgbClr val="8DACD0"/>
        </a:accent2>
        <a:accent3>
          <a:srgbClr val="FFFFFF"/>
        </a:accent3>
        <a:accent4>
          <a:srgbClr val="000000"/>
        </a:accent4>
        <a:accent5>
          <a:srgbClr val="FFFFFF"/>
        </a:accent5>
        <a:accent6>
          <a:srgbClr val="7F9BBC"/>
        </a:accent6>
        <a:hlink>
          <a:srgbClr val="006699"/>
        </a:hlink>
        <a:folHlink>
          <a:srgbClr val="CECEC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Master_Template 14">
        <a:dk1>
          <a:srgbClr val="000000"/>
        </a:dk1>
        <a:lt1>
          <a:srgbClr val="FFFFFF"/>
        </a:lt1>
        <a:dk2>
          <a:srgbClr val="000000"/>
        </a:dk2>
        <a:lt2>
          <a:srgbClr val="C0C0C0"/>
        </a:lt2>
        <a:accent1>
          <a:srgbClr val="FFFFFF"/>
        </a:accent1>
        <a:accent2>
          <a:srgbClr val="8DACD0"/>
        </a:accent2>
        <a:accent3>
          <a:srgbClr val="FFFFFF"/>
        </a:accent3>
        <a:accent4>
          <a:srgbClr val="000000"/>
        </a:accent4>
        <a:accent5>
          <a:srgbClr val="FFFFFF"/>
        </a:accent5>
        <a:accent6>
          <a:srgbClr val="7F9BBC"/>
        </a:accent6>
        <a:hlink>
          <a:srgbClr val="436F9F"/>
        </a:hlink>
        <a:folHlink>
          <a:srgbClr val="CECEC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Master_Template 15">
        <a:dk1>
          <a:srgbClr val="000000"/>
        </a:dk1>
        <a:lt1>
          <a:srgbClr val="FFFFFF"/>
        </a:lt1>
        <a:dk2>
          <a:srgbClr val="000000"/>
        </a:dk2>
        <a:lt2>
          <a:srgbClr val="C0C0C0"/>
        </a:lt2>
        <a:accent1>
          <a:srgbClr val="FFFFFF"/>
        </a:accent1>
        <a:accent2>
          <a:srgbClr val="8DACD0"/>
        </a:accent2>
        <a:accent3>
          <a:srgbClr val="FFFFFF"/>
        </a:accent3>
        <a:accent4>
          <a:srgbClr val="000000"/>
        </a:accent4>
        <a:accent5>
          <a:srgbClr val="FFFFFF"/>
        </a:accent5>
        <a:accent6>
          <a:srgbClr val="7F9BBC"/>
        </a:accent6>
        <a:hlink>
          <a:srgbClr val="E4BB0E"/>
        </a:hlink>
        <a:folHlink>
          <a:srgbClr val="CECEC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Master_Template 16">
        <a:dk1>
          <a:srgbClr val="000000"/>
        </a:dk1>
        <a:lt1>
          <a:srgbClr val="FFFFFF"/>
        </a:lt1>
        <a:dk2>
          <a:srgbClr val="000000"/>
        </a:dk2>
        <a:lt2>
          <a:srgbClr val="C0C0C0"/>
        </a:lt2>
        <a:accent1>
          <a:srgbClr val="FFFFFF"/>
        </a:accent1>
        <a:accent2>
          <a:srgbClr val="8DACD0"/>
        </a:accent2>
        <a:accent3>
          <a:srgbClr val="FFFFFF"/>
        </a:accent3>
        <a:accent4>
          <a:srgbClr val="000000"/>
        </a:accent4>
        <a:accent5>
          <a:srgbClr val="FFFFFF"/>
        </a:accent5>
        <a:accent6>
          <a:srgbClr val="7F9BBC"/>
        </a:accent6>
        <a:hlink>
          <a:srgbClr val="FFFFFF"/>
        </a:hlink>
        <a:folHlink>
          <a:srgbClr val="CECECE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7_COLOR TEMPLATE">
  <a:themeElements>
    <a:clrScheme name="Custom 1">
      <a:dk1>
        <a:srgbClr val="505050"/>
      </a:dk1>
      <a:lt1>
        <a:srgbClr val="FFFFFF"/>
      </a:lt1>
      <a:dk2>
        <a:srgbClr val="002050"/>
      </a:dk2>
      <a:lt2>
        <a:srgbClr val="CDF4FF"/>
      </a:lt2>
      <a:accent1>
        <a:srgbClr val="0078D7"/>
      </a:accent1>
      <a:accent2>
        <a:srgbClr val="D83B01"/>
      </a:accent2>
      <a:accent3>
        <a:srgbClr val="107C10"/>
      </a:accent3>
      <a:accent4>
        <a:srgbClr val="B4009E"/>
      </a:accent4>
      <a:accent5>
        <a:srgbClr val="5C2D91"/>
      </a:accent5>
      <a:accent6>
        <a:srgbClr val="008272"/>
      </a:accent6>
      <a:hlink>
        <a:srgbClr val="002050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 defTabSz="932472" fontAlgn="base">
          <a:spcBef>
            <a:spcPct val="0"/>
          </a:spcBef>
          <a:spcAft>
            <a:spcPct val="0"/>
          </a:spcAft>
          <a:defRPr sz="2400">
            <a:solidFill>
              <a:schemeClr val="tx1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oduct_Brand_template_16-9_Business_DARK_BLUE_1.potx" id="{0F2C6A5A-CB9F-44E8-92D9-A9A1E28D15E7}" vid="{2D6B5C47-15D3-4853-A69E-31534ABCEC61}"/>
    </a:ext>
  </a:extLst>
</a:theme>
</file>

<file path=ppt/theme/theme4.xml><?xml version="1.0" encoding="utf-8"?>
<a:theme xmlns:a="http://schemas.openxmlformats.org/drawingml/2006/main" name="1_5-50109_Microsoft_Light_Template">
  <a:themeElements>
    <a:clrScheme name="Microsoft_2017_Light">
      <a:dk1>
        <a:srgbClr val="353535"/>
      </a:dk1>
      <a:lt1>
        <a:srgbClr val="FFFFFF"/>
      </a:lt1>
      <a:dk2>
        <a:srgbClr val="D83B01"/>
      </a:dk2>
      <a:lt2>
        <a:srgbClr val="E6E6E6"/>
      </a:lt2>
      <a:accent1>
        <a:srgbClr val="D83B01"/>
      </a:accent1>
      <a:accent2>
        <a:srgbClr val="FF8C00"/>
      </a:accent2>
      <a:accent3>
        <a:srgbClr val="FFB900"/>
      </a:accent3>
      <a:accent4>
        <a:srgbClr val="0078D7"/>
      </a:accent4>
      <a:accent5>
        <a:srgbClr val="737373"/>
      </a:accent5>
      <a:accent6>
        <a:srgbClr val="D2D2D2"/>
      </a:accent6>
      <a:hlink>
        <a:srgbClr val="0078D7"/>
      </a:hlink>
      <a:folHlink>
        <a:srgbClr val="0078D7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2017_16x9_Template.potx" id="{2A99AE01-A11F-4F2C-9BCC-4E42F4CE769C}" vid="{42DFBAD3-C25F-4FC8-963A-1F73730D7E5C}"/>
    </a:ext>
  </a:extLst>
</a:theme>
</file>

<file path=ppt/theme/theme5.xml><?xml version="1.0" encoding="utf-8"?>
<a:theme xmlns:a="http://schemas.openxmlformats.org/drawingml/2006/main" name="1_5-50109_Microsoft_Dark_Template">
  <a:themeElements>
    <a:clrScheme name="Microsoft 2017 Dark">
      <a:dk1>
        <a:srgbClr val="353535"/>
      </a:dk1>
      <a:lt1>
        <a:srgbClr val="FFFFFF"/>
      </a:lt1>
      <a:dk2>
        <a:srgbClr val="D83B01"/>
      </a:dk2>
      <a:lt2>
        <a:srgbClr val="CDF4FF"/>
      </a:lt2>
      <a:accent1>
        <a:srgbClr val="D83B01"/>
      </a:accent1>
      <a:accent2>
        <a:srgbClr val="FF8C00"/>
      </a:accent2>
      <a:accent3>
        <a:srgbClr val="FFB900"/>
      </a:accent3>
      <a:accent4>
        <a:srgbClr val="00BCF2"/>
      </a:accent4>
      <a:accent5>
        <a:srgbClr val="D2D2D2"/>
      </a:accent5>
      <a:accent6>
        <a:srgbClr val="737373"/>
      </a:accent6>
      <a:hlink>
        <a:srgbClr val="00BCF2"/>
      </a:hlink>
      <a:folHlink>
        <a:srgbClr val="00BCF2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2017_16x9_Template.potx" id="{2A99AE01-A11F-4F2C-9BCC-4E42F4CE769C}" vid="{7C638A3A-D771-4183-8214-2AFBE384714F}"/>
    </a:ext>
  </a:extLst>
</a:theme>
</file>

<file path=ppt/theme/theme6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479</TotalTime>
  <Words>676</Words>
  <Application>Microsoft Office PowerPoint</Application>
  <PresentationFormat>宽屏</PresentationFormat>
  <Paragraphs>193</Paragraphs>
  <Slides>16</Slides>
  <Notes>16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5</vt:i4>
      </vt:variant>
      <vt:variant>
        <vt:lpstr>幻灯片标题</vt:lpstr>
      </vt:variant>
      <vt:variant>
        <vt:i4>16</vt:i4>
      </vt:variant>
    </vt:vector>
  </HeadingPairs>
  <TitlesOfParts>
    <vt:vector size="33" baseType="lpstr">
      <vt:lpstr>等线</vt:lpstr>
      <vt:lpstr>等线 Light</vt:lpstr>
      <vt:lpstr>微软雅黑</vt:lpstr>
      <vt:lpstr>Arial</vt:lpstr>
      <vt:lpstr>Calibri</vt:lpstr>
      <vt:lpstr>Consolas</vt:lpstr>
      <vt:lpstr>Segoe UI</vt:lpstr>
      <vt:lpstr>Segoe UI Light</vt:lpstr>
      <vt:lpstr>Segoe UI Semibold</vt:lpstr>
      <vt:lpstr>Segoe UI Semilight</vt:lpstr>
      <vt:lpstr>Verdana</vt:lpstr>
      <vt:lpstr>Wingdings</vt:lpstr>
      <vt:lpstr>Office 主题​​</vt:lpstr>
      <vt:lpstr>4_Presentation1</vt:lpstr>
      <vt:lpstr>7_COLOR TEMPLATE</vt:lpstr>
      <vt:lpstr>1_5-50109_Microsoft_Light_Template</vt:lpstr>
      <vt:lpstr>1_5-50109_Microsoft_Dark_Template</vt:lpstr>
      <vt:lpstr>PowerPoint 演示文稿</vt:lpstr>
      <vt:lpstr>Machine Learning Services</vt:lpstr>
      <vt:lpstr>Azure Machine Learning Studio</vt:lpstr>
      <vt:lpstr>Azure Machine Learning Studio</vt:lpstr>
      <vt:lpstr>AML能力</vt:lpstr>
      <vt:lpstr>Data Science VM </vt:lpstr>
      <vt:lpstr>Azure Data Science VM</vt:lpstr>
      <vt:lpstr>Azure Data Science VM</vt:lpstr>
      <vt:lpstr>Azure Machine Learning Workbench</vt:lpstr>
      <vt:lpstr>AI Powered Data Wrangling</vt:lpstr>
      <vt:lpstr>Experiment Everywhere</vt:lpstr>
      <vt:lpstr>Deploy Everywhere</vt:lpstr>
      <vt:lpstr>SQL Server Machine Learning Services</vt:lpstr>
      <vt:lpstr>Data Scientists - Data Exploration and Model Development</vt:lpstr>
      <vt:lpstr>Application Developer - Model Operationalization </vt:lpstr>
      <vt:lpstr>Machine Learning &amp; AI Portfolio When to use what?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Shijun Liu</dc:creator>
  <cp:lastModifiedBy>Shijun Liu</cp:lastModifiedBy>
  <cp:revision>37</cp:revision>
  <dcterms:created xsi:type="dcterms:W3CDTF">2018-01-28T01:08:47Z</dcterms:created>
  <dcterms:modified xsi:type="dcterms:W3CDTF">2018-02-13T06:57:44Z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shliup@microsoft.com</vt:lpwstr>
  </property>
  <property fmtid="{D5CDD505-2E9C-101B-9397-08002B2CF9AE}" pid="5" name="MSIP_Label_f42aa342-8706-4288-bd11-ebb85995028c_SetDate">
    <vt:lpwstr>2018-01-28T02:06:12.9208936Z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